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3.svg" ContentType="image/svg+xml"/>
  <Override PartName="/ppt/media/image25.svg" ContentType="image/sv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9.svg" ContentType="image/svg+xml"/>
  <Override PartName="/ppt/media/image51.svg" ContentType="image/svg+xml"/>
  <Override PartName="/ppt/media/image53.svg" ContentType="image/sv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6" r:id="rId3"/>
    <p:sldMasterId id="2147483660" r:id="rId4"/>
    <p:sldMasterId id="2147483662" r:id="rId5"/>
    <p:sldMasterId id="2147483664" r:id="rId6"/>
  </p:sldMasterIdLst>
  <p:notesMasterIdLst>
    <p:notesMasterId r:id="rId47"/>
  </p:notesMasterIdLst>
  <p:sldIdLst>
    <p:sldId id="256" r:id="rId7"/>
    <p:sldId id="257" r:id="rId8"/>
    <p:sldId id="353" r:id="rId9"/>
    <p:sldId id="266" r:id="rId10"/>
    <p:sldId id="352" r:id="rId11"/>
    <p:sldId id="260" r:id="rId12"/>
    <p:sldId id="289" r:id="rId13"/>
    <p:sldId id="258" r:id="rId14"/>
    <p:sldId id="262" r:id="rId15"/>
    <p:sldId id="328" r:id="rId16"/>
    <p:sldId id="335" r:id="rId17"/>
    <p:sldId id="263" r:id="rId18"/>
    <p:sldId id="269" r:id="rId19"/>
    <p:sldId id="354" r:id="rId20"/>
    <p:sldId id="284" r:id="rId21"/>
    <p:sldId id="351" r:id="rId22"/>
    <p:sldId id="268" r:id="rId23"/>
    <p:sldId id="273" r:id="rId24"/>
    <p:sldId id="270" r:id="rId25"/>
    <p:sldId id="369" r:id="rId26"/>
    <p:sldId id="370" r:id="rId27"/>
    <p:sldId id="371" r:id="rId28"/>
    <p:sldId id="274" r:id="rId29"/>
    <p:sldId id="272" r:id="rId30"/>
    <p:sldId id="267" r:id="rId31"/>
    <p:sldId id="336" r:id="rId32"/>
    <p:sldId id="277" r:id="rId33"/>
    <p:sldId id="343" r:id="rId34"/>
    <p:sldId id="280" r:id="rId35"/>
    <p:sldId id="346" r:id="rId36"/>
    <p:sldId id="347" r:id="rId37"/>
    <p:sldId id="349" r:id="rId38"/>
    <p:sldId id="372" r:id="rId39"/>
    <p:sldId id="360" r:id="rId40"/>
    <p:sldId id="361" r:id="rId41"/>
    <p:sldId id="362" r:id="rId42"/>
    <p:sldId id="363" r:id="rId43"/>
    <p:sldId id="367" r:id="rId44"/>
    <p:sldId id="366" r:id="rId45"/>
    <p:sldId id="264" r:id="rId4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lis Tsavalias" initials="VT" lastIdx="2" clrIdx="0">
    <p:extLst>
      <p:ext uri="{19B8F6BF-5375-455C-9EA6-DF929625EA0E}">
        <p15:presenceInfo xmlns:p15="http://schemas.microsoft.com/office/powerpoint/2012/main" userId="1586497494e3e7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85E"/>
    <a:srgbClr val="1D3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10:32:37.636" idx="1">
    <p:pos x="10" y="10"/>
    <p:text>aadress class imbalance for better flow from 4th to 5th slide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A6E94BAA-9DE1-44F9-AEBF-B8478DBE30FD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538ABCBE-8F5D-4695-9766-F150BA8C94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69FFA-0E0E-D841-CAAA-8FA9FB1CB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ED514-EB88-2043-7244-3A46A86D2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D7D3E-2FB4-429C-B21C-63C14B74C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9955-9DF1-4DCA-26CB-4A09F298F5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0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02E6-2F8E-12ED-8BEC-C25F4FA6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85A45-D174-500C-3B07-E3C07CDB4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114A4-B236-4559-F8E0-24AC67745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6A88-114F-3881-EF24-71888DFC8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2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A2D1-671C-777B-AF4E-B7CCB146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0D1E7-9FEA-9AEC-94C2-9614D5A79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0E12F-9E94-FA03-EFD7-C023E3A77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42B-D3CB-03B4-8892-5205280D4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2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CE94-81FE-CB63-4110-B61142A20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31E7C-8E6A-4CFF-33F3-F5D39E0BC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B3F71-A727-4609-D54A-ACFC4CFEF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25264-A678-F3B4-80A8-EA20DEADB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6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7831-B2AA-70C7-F3F0-E7225162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54DF9-014E-BF3A-16F1-AEE64498C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39742-FBFE-ABB0-12CC-F6AE90D7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FE43-D1DC-EF2F-749C-D8F1422D9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17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8835-2F0A-92F3-2DF7-BC506166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E9E71-7CBB-BE54-CBC9-1F157FCA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E26B5-03B0-8852-6527-725EC3B6A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7EF5-82C0-8858-247C-ED07BF568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7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F8AD-263A-4FBE-1218-F991667B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96C48-1FCF-3F49-C540-C13F66060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711FE-D23C-D96E-5232-07079FF0E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E3703-83C3-0385-CB48-771ED6018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3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615E-BBF9-D707-D5BC-BD6302A7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B197C-6478-9725-1001-47BF94895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873CF-7973-B13B-2A95-00B53C83A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FA6E-F5F7-6151-EEAE-CF0684D8C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76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6383-2D7F-5A16-11E4-DCFFB3C4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B081E-9CE9-B0F7-9971-8D47BC6B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424D0-893B-D4E7-5650-341CE5D80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4651B-3590-8C4E-A6C7-AB2F25EFE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2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567E-C33B-1DD5-01BE-24E95C1E6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5ADF3-5D19-7D9E-A602-2D8CF1C79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AD6A0-8004-2DAB-C310-414101B19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A661B-36C2-063A-1005-22E2DD1E7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56253-A70F-AACD-8D09-28070A86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F8B6A-C931-A16D-166D-B2DF65633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7F6A6-E45C-023C-56D7-25FBA2D96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182F9-6F49-B4ED-D6E7-E25596797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1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D254-4462-8E28-1435-912359421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84A9B-8EEC-DA3A-A6A4-3C6E43631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F7E70-7FB3-157C-E009-926BC5F1F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0A4BB-D448-301E-34FD-59DA85319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36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36EE-9739-3A3F-3313-35AA064B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A1105-87C7-95AD-D281-67337DF94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9DF36-5C64-4085-D5F4-7AD25E4AD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5144A-306E-C7C2-28E9-2CD68B94E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2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124F-3C84-8954-ED75-24E910F5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5E18E-93FA-2251-9AAD-EB0EB4DCD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26762-8654-D9AA-70B5-1AD5AE6D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E5F4A-975E-0FD4-9B24-64F7BAD78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9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AE59-FEA4-D9F8-CB10-4BA0C171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F8372-69ED-F2F5-7E1E-045F0F89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19239-0E04-ACAB-E5E8-7B21A8DF2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52195-5733-3AE9-8B6E-7721E74F1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42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7E00-7A66-D027-6181-05C20271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F6846-219D-FD8C-B2E8-2EBF6579F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23D6A-3322-249F-D6E6-59AA0DC20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7243F-7050-F13B-B3AE-D7A1C2C1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7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B4CA-3A4F-252F-3D5F-9F35FADD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9E648-A2E1-7D40-2FE0-4B0F7B313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B443-E210-2129-8DEB-060FCF3E9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04DE8-238D-618E-D1C9-6365586EF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5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B1E23-1764-2779-B3AD-133CD279D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45615-B95B-071D-C32A-BD2AC3E6C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F8007-87D4-F565-F294-92C47826B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C5C79-FC45-1B3C-B920-302B26C63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1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EA31-454C-AFDA-FD0B-51AC782F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3FF59-329D-4EDD-EC90-278D06A1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B9806-FB03-338A-93D3-2E2D0480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43B4D-8FE1-DF4C-D8FF-66E856467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38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D4E3-ABEA-4A88-630E-905DE3B1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34C46-B33F-4CD8-A9CE-7C93EB95C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9CFC2-E7AA-9C88-405F-EF529F9FD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130A2-9027-8C08-ABA1-880BE41E6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7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F649-6F7F-6C6B-6524-BC3C03750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712FF-56E1-C48E-023A-F29712940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9645-3A65-21CF-7C21-A48FA4F1C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C0DCC-3B67-3433-143A-4EBE716D70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45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2A44A-97DC-D2A3-9D38-F4DA90058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A49EB-F760-986F-67AF-FA5382BE7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9FD63-307F-3E8F-75DC-CE524ECDA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D3762-EBFF-2B0A-8EC3-BDD502B1E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9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EA9C-3B33-0E89-BDD6-9F9D398A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28B8A-A360-95DA-4F41-0CA6E280B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9AA55-E3A0-0936-7271-6A21ED04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DC0B-ECAA-3F38-34CE-DCB55E6E2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1711-9A5E-58B5-0AF5-BC2DD7608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3AB8C-D3CA-32A7-99B2-8CE3E8260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3D068-9F01-6314-6AA3-A398F2ED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B113-3F90-CB53-6AD8-F9B41F3DE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2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B55B7-0C81-7D54-26FA-9107D7A8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13A7F-5DA0-0E55-46B9-4E14B3E20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80CEA-9B60-B4E3-B4B5-E949CFE6E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9C3B-284C-A639-1C03-4C255ABCC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5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1C2-C3E2-93D2-0770-1DCD8763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C391B-9E75-CB75-700E-C02555DE6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1B791-0194-0937-9EA1-94097E6B1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C0AA9-1B61-66FF-F7C6-4D3D92C46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9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1B77-98D3-08E7-9174-042FA7C5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2F12E-B5EF-1B70-35F5-358A4FCC9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AD69C-4EB1-7C4E-4451-F122F9B5B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5F871-D2D1-4D8F-75C9-DB0F65F76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ABCBE-8F5D-4695-9766-F150BA8C94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4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67BDED-3A1E-4687-928D-6AE2DD990A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9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 indent="0">
              <a:buNone/>
            </a:pPr>
            <a:endParaRPr lang="en-NL" sz="1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NL" sz="2800" b="0" strike="noStrike" spc="-1" dirty="0">
              <a:solidFill>
                <a:schemeClr val="dk1"/>
              </a:solidFill>
              <a:latin typeface="TeXGyreHer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8B1D4F2-A330-418A-A718-2E9E160F9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 indent="0">
              <a:buNone/>
            </a:pPr>
            <a:endParaRPr lang="en-NL" sz="1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873AB26-FDED-460A-90BA-D09AACEE1D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D3991B1-243B-407E-B79E-6EBFB4317C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A6DBA33-E4FF-4B97-B572-48B7193866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rPr lang="el-GR" dirty="0"/>
              <a:t>δ</a:t>
            </a:r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B7D8A24-1FED-4262-AFC1-5EF61CB7E5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14" name="object 11"/>
          <p:cNvGrpSpPr/>
          <p:nvPr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2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5" name="Rounded Rectangle 8"/>
          <p:cNvSpPr/>
          <p:nvPr/>
        </p:nvSpPr>
        <p:spPr>
          <a:xfrm>
            <a:off x="1300320" y="793080"/>
            <a:ext cx="9519840" cy="1614240"/>
          </a:xfrm>
          <a:prstGeom prst="roundRect">
            <a:avLst>
              <a:gd name="adj" fmla="val 16667"/>
            </a:avLst>
          </a:prstGeom>
          <a:solidFill>
            <a:srgbClr val="21720B"/>
          </a:solidFill>
          <a:ln>
            <a:solidFill>
              <a:srgbClr val="325490"/>
            </a:solidFill>
          </a:ln>
          <a:effectLst>
            <a:outerShdw blurRad="50760" dist="37674" dir="2700000" sx="101000" sy="101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20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SECURED:</a:t>
            </a:r>
            <a:endParaRPr lang="el-GR" sz="2000" b="0" strike="noStrike" spc="-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ctr" defTabSz="914400">
              <a:lnSpc>
                <a:spcPct val="100000"/>
              </a:lnSpc>
            </a:pPr>
            <a:endParaRPr lang="el-GR" sz="2000" b="0" strike="noStrike" spc="-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GB" sz="20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Scaling Up secure Processing, Anonymization and generation of Health Data for EU cross border collaborative research and Innovation</a:t>
            </a:r>
            <a:endParaRPr lang="el-GR" sz="2000" b="0" strike="noStrike" spc="-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ctr" defTabSz="914400">
              <a:lnSpc>
                <a:spcPct val="100000"/>
              </a:lnSpc>
            </a:pPr>
            <a:endParaRPr lang="el-GR" sz="1800" b="0" strike="noStrike" spc="-1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Graphic 11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95680" y="2540880"/>
            <a:ext cx="3690720" cy="2583360"/>
          </a:xfrm>
          <a:prstGeom prst="rect">
            <a:avLst/>
          </a:prstGeom>
          <a:ln w="0">
            <a:noFill/>
          </a:ln>
        </p:spPr>
      </p:pic>
      <p:pic>
        <p:nvPicPr>
          <p:cNvPr id="7" name="Picture 20" descr="Blue text on a black background&#10;&#10;Description automatically generated"/>
          <p:cNvPicPr/>
          <p:nvPr/>
        </p:nvPicPr>
        <p:blipFill>
          <a:blip r:embed="rId6"/>
          <a:stretch/>
        </p:blipFill>
        <p:spPr>
          <a:xfrm>
            <a:off x="457200" y="5711400"/>
            <a:ext cx="3142800" cy="6980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dt" idx="1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41442E32-4FD7-427F-AA7E-8DA484D18D62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ftr" idx="3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NL" sz="1800" b="0" strike="noStrike" spc="-1" dirty="0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800" b="0" strike="noStrike" spc="-1" dirty="0">
                <a:solidFill>
                  <a:schemeClr val="dk1"/>
                </a:solidFill>
                <a:latin typeface="TeXGyreHer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14" name="object 11"/>
          <p:cNvGrpSpPr/>
          <p:nvPr userDrawn="1"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15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7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393840" y="858960"/>
            <a:ext cx="11467800" cy="5503320"/>
            <a:chOff x="393840" y="858960"/>
            <a:chExt cx="11467800" cy="5503320"/>
          </a:xfrm>
        </p:grpSpPr>
        <p:grpSp>
          <p:nvGrpSpPr>
            <p:cNvPr id="19" name="Group 11"/>
            <p:cNvGrpSpPr/>
            <p:nvPr/>
          </p:nvGrpSpPr>
          <p:grpSpPr>
            <a:xfrm>
              <a:off x="393840" y="858960"/>
              <a:ext cx="11467800" cy="5503320"/>
              <a:chOff x="393840" y="858960"/>
              <a:chExt cx="11467800" cy="5503320"/>
            </a:xfrm>
          </p:grpSpPr>
          <p:sp>
            <p:nvSpPr>
              <p:cNvPr id="20" name="object 4"/>
              <p:cNvSpPr/>
              <p:nvPr/>
            </p:nvSpPr>
            <p:spPr>
              <a:xfrm>
                <a:off x="393840" y="858960"/>
                <a:ext cx="11467800" cy="16704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167040"/>
                  <a:gd name="textAreaBottom" fmla="*/ 167400 h 167040"/>
                </a:gdLst>
                <a:ahLst/>
                <a:cxnLst/>
                <a:rect l="textAreaLeft" t="textAreaTop" r="textAreaRight" b="textAreaBottom"/>
                <a:pathLst>
                  <a:path w="4349750" h="82550">
                    <a:moveTo>
                      <a:pt x="4298856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4349657" y="82384"/>
                    </a:lnTo>
                    <a:lnTo>
                      <a:pt x="4349657" y="50800"/>
                    </a:lnTo>
                    <a:lnTo>
                      <a:pt x="4345648" y="31075"/>
                    </a:lnTo>
                    <a:lnTo>
                      <a:pt x="4334734" y="14922"/>
                    </a:lnTo>
                    <a:lnTo>
                      <a:pt x="4318581" y="4008"/>
                    </a:lnTo>
                    <a:lnTo>
                      <a:pt x="4298856" y="0"/>
                    </a:lnTo>
                    <a:close/>
                  </a:path>
                </a:pathLst>
              </a:custGeom>
              <a:solidFill>
                <a:srgbClr val="16550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1" name="object 7"/>
              <p:cNvSpPr/>
              <p:nvPr/>
            </p:nvSpPr>
            <p:spPr>
              <a:xfrm>
                <a:off x="393840" y="972720"/>
                <a:ext cx="11467800" cy="538956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5389560"/>
                  <a:gd name="textAreaBottom" fmla="*/ 5389920 h 5389560"/>
                </a:gdLst>
                <a:ahLst/>
                <a:cxnLst/>
                <a:rect l="textAreaLeft" t="textAreaTop" r="textAreaRight" b="textAreaBottom"/>
                <a:pathLst>
                  <a:path w="4349750" h="2656840">
                    <a:moveTo>
                      <a:pt x="4349657" y="0"/>
                    </a:moveTo>
                    <a:lnTo>
                      <a:pt x="0" y="0"/>
                    </a:lnTo>
                    <a:lnTo>
                      <a:pt x="0" y="2605956"/>
                    </a:lnTo>
                    <a:lnTo>
                      <a:pt x="4008" y="2625680"/>
                    </a:lnTo>
                    <a:lnTo>
                      <a:pt x="14922" y="2641833"/>
                    </a:lnTo>
                    <a:lnTo>
                      <a:pt x="31075" y="2652747"/>
                    </a:lnTo>
                    <a:lnTo>
                      <a:pt x="50800" y="2656756"/>
                    </a:lnTo>
                    <a:lnTo>
                      <a:pt x="4298856" y="2656756"/>
                    </a:lnTo>
                    <a:lnTo>
                      <a:pt x="4318581" y="2652747"/>
                    </a:lnTo>
                    <a:lnTo>
                      <a:pt x="4334734" y="2641833"/>
                    </a:lnTo>
                    <a:lnTo>
                      <a:pt x="4345648" y="2625680"/>
                    </a:lnTo>
                    <a:lnTo>
                      <a:pt x="4349657" y="2605956"/>
                    </a:lnTo>
                    <a:lnTo>
                      <a:pt x="4349657" y="0"/>
                    </a:lnTo>
                    <a:close/>
                  </a:path>
                </a:pathLst>
              </a:custGeom>
              <a:solidFill>
                <a:srgbClr val="E7EEE6"/>
              </a:solidFill>
              <a:ln w="0">
                <a:noFill/>
              </a:ln>
              <a:effectLst>
                <a:outerShdw blurRad="50760" dist="37674" dir="2700000" sx="101000" sy="101000" algn="tl" rotWithShape="0">
                  <a:srgbClr val="000000">
                    <a:alpha val="27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22" name="object 5"/>
            <p:cNvPicPr/>
            <p:nvPr/>
          </p:nvPicPr>
          <p:blipFill>
            <a:blip r:embed="rId3"/>
            <a:stretch/>
          </p:blipFill>
          <p:spPr>
            <a:xfrm>
              <a:off x="393840" y="975600"/>
              <a:ext cx="11467800" cy="6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" name="PlaceHolder 1"/>
          <p:cNvSpPr>
            <a:spLocks noGrp="1"/>
          </p:cNvSpPr>
          <p:nvPr>
            <p:ph type="body"/>
          </p:nvPr>
        </p:nvSpPr>
        <p:spPr>
          <a:xfrm>
            <a:off x="838080" y="13518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400"/>
              </a:buClr>
              <a:buFont typeface="Wingdings" charset="2"/>
              <a:buChar char=""/>
            </a:pPr>
            <a:r>
              <a:rPr lang="en-GB" sz="2800" b="0" strike="noStrike" spc="-1" dirty="0">
                <a:solidFill>
                  <a:schemeClr val="dk1"/>
                </a:solidFill>
                <a:latin typeface="TeXGyreHeros"/>
              </a:rPr>
              <a:t>Click to edit Master text styles</a:t>
            </a:r>
            <a:endParaRPr lang="en-NL" sz="28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7400"/>
              </a:buClr>
              <a:buFont typeface="Wingdings" charset="2"/>
              <a:buChar char=""/>
            </a:pPr>
            <a:r>
              <a:rPr lang="en-GB" sz="2400" b="0" strike="noStrike" spc="-1" dirty="0">
                <a:solidFill>
                  <a:schemeClr val="dk1"/>
                </a:solidFill>
                <a:latin typeface="TeXGyreHeros"/>
              </a:rPr>
              <a:t>Second level</a:t>
            </a:r>
            <a:endParaRPr lang="en-NL" sz="24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7400"/>
              </a:buClr>
              <a:buFont typeface="Wingdings" charset="2"/>
              <a:buChar char=""/>
            </a:pPr>
            <a:r>
              <a:rPr lang="en-GB" sz="2000" b="0" strike="noStrike" spc="-1" dirty="0">
                <a:solidFill>
                  <a:schemeClr val="dk1"/>
                </a:solidFill>
                <a:latin typeface="TeXGyreHeros"/>
              </a:rPr>
              <a:t>Third level</a:t>
            </a:r>
            <a:endParaRPr lang="en-NL" sz="20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7400"/>
              </a:buClr>
              <a:buFont typeface="Wingdings" charset="2"/>
              <a:buChar char=""/>
            </a:pPr>
            <a:r>
              <a:rPr lang="en-GB" sz="1800" b="0" strike="noStrike" spc="-1" dirty="0">
                <a:solidFill>
                  <a:schemeClr val="dk1"/>
                </a:solidFill>
                <a:latin typeface="TeXGyreHeros"/>
              </a:rPr>
              <a:t>Fourth level</a:t>
            </a:r>
            <a:endParaRPr lang="en-NL" sz="18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7400"/>
              </a:buClr>
              <a:buFont typeface="Wingdings" charset="2"/>
              <a:buChar char=""/>
            </a:pPr>
            <a:r>
              <a:rPr lang="en-GB" sz="1800" b="0" strike="noStrike" spc="-1" dirty="0">
                <a:solidFill>
                  <a:schemeClr val="dk1"/>
                </a:solidFill>
                <a:latin typeface="TeXGyreHeros"/>
              </a:rPr>
              <a:t>Fifth level</a:t>
            </a:r>
            <a:endParaRPr lang="en-NL" sz="1800" b="0" strike="noStrike" spc="-1" dirty="0">
              <a:solidFill>
                <a:schemeClr val="dk1"/>
              </a:solidFill>
              <a:latin typeface="TeXGyreHeros"/>
            </a:endParaRPr>
          </a:p>
        </p:txBody>
      </p:sp>
      <p:sp>
        <p:nvSpPr>
          <p:cNvPr id="24" name="Rectangle 7"/>
          <p:cNvSpPr/>
          <p:nvPr/>
        </p:nvSpPr>
        <p:spPr>
          <a:xfrm>
            <a:off x="0" y="0"/>
            <a:ext cx="12191760" cy="533160"/>
          </a:xfrm>
          <a:prstGeom prst="rect">
            <a:avLst/>
          </a:prstGeom>
          <a:gradFill rotWithShape="0">
            <a:gsLst>
              <a:gs pos="3000">
                <a:srgbClr val="007400"/>
              </a:gs>
              <a:gs pos="57000">
                <a:srgbClr val="003A00"/>
              </a:gs>
              <a:gs pos="100000">
                <a:srgbClr val="000900"/>
              </a:gs>
            </a:gsLst>
            <a:lin ang="0"/>
          </a:gradFill>
          <a:ln>
            <a:solidFill>
              <a:srgbClr val="325490"/>
            </a:solidFill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393840" y="0"/>
            <a:ext cx="8216640" cy="533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3200" b="0" strike="noStrike" spc="-1" dirty="0">
                <a:solidFill>
                  <a:schemeClr val="lt1"/>
                </a:solidFill>
                <a:latin typeface="TeXGyreHeros"/>
              </a:rPr>
              <a:t>SECURED</a:t>
            </a:r>
            <a:endParaRPr lang="en-NL" sz="32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4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5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A8835BD4-2BA1-4CB9-BFF6-D991102DFDD5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6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70" name="object 11"/>
          <p:cNvGrpSpPr/>
          <p:nvPr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71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2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3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74" name="Group 8"/>
          <p:cNvGrpSpPr/>
          <p:nvPr/>
        </p:nvGrpSpPr>
        <p:grpSpPr>
          <a:xfrm>
            <a:off x="393840" y="858960"/>
            <a:ext cx="11467800" cy="5503320"/>
            <a:chOff x="393840" y="858960"/>
            <a:chExt cx="11467800" cy="5503320"/>
          </a:xfrm>
        </p:grpSpPr>
        <p:grpSp>
          <p:nvGrpSpPr>
            <p:cNvPr id="75" name="Group 9"/>
            <p:cNvGrpSpPr/>
            <p:nvPr/>
          </p:nvGrpSpPr>
          <p:grpSpPr>
            <a:xfrm>
              <a:off x="393840" y="858960"/>
              <a:ext cx="11467800" cy="5503320"/>
              <a:chOff x="393840" y="858960"/>
              <a:chExt cx="11467800" cy="5503320"/>
            </a:xfrm>
          </p:grpSpPr>
          <p:sp>
            <p:nvSpPr>
              <p:cNvPr id="76" name="object 4"/>
              <p:cNvSpPr/>
              <p:nvPr/>
            </p:nvSpPr>
            <p:spPr>
              <a:xfrm>
                <a:off x="393840" y="858960"/>
                <a:ext cx="11467800" cy="16704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167040"/>
                  <a:gd name="textAreaBottom" fmla="*/ 167400 h 167040"/>
                </a:gdLst>
                <a:ahLst/>
                <a:cxnLst/>
                <a:rect l="textAreaLeft" t="textAreaTop" r="textAreaRight" b="textAreaBottom"/>
                <a:pathLst>
                  <a:path w="4349750" h="82550">
                    <a:moveTo>
                      <a:pt x="4298856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4349657" y="82384"/>
                    </a:lnTo>
                    <a:lnTo>
                      <a:pt x="4349657" y="50800"/>
                    </a:lnTo>
                    <a:lnTo>
                      <a:pt x="4345648" y="31075"/>
                    </a:lnTo>
                    <a:lnTo>
                      <a:pt x="4334734" y="14922"/>
                    </a:lnTo>
                    <a:lnTo>
                      <a:pt x="4318581" y="4008"/>
                    </a:lnTo>
                    <a:lnTo>
                      <a:pt x="4298856" y="0"/>
                    </a:lnTo>
                    <a:close/>
                  </a:path>
                </a:pathLst>
              </a:custGeom>
              <a:solidFill>
                <a:srgbClr val="16550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77" name="object 7"/>
              <p:cNvSpPr/>
              <p:nvPr/>
            </p:nvSpPr>
            <p:spPr>
              <a:xfrm>
                <a:off x="393840" y="972720"/>
                <a:ext cx="11467800" cy="538956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5389560"/>
                  <a:gd name="textAreaBottom" fmla="*/ 5389920 h 5389560"/>
                </a:gdLst>
                <a:ahLst/>
                <a:cxnLst/>
                <a:rect l="textAreaLeft" t="textAreaTop" r="textAreaRight" b="textAreaBottom"/>
                <a:pathLst>
                  <a:path w="4349750" h="2656840">
                    <a:moveTo>
                      <a:pt x="4349657" y="0"/>
                    </a:moveTo>
                    <a:lnTo>
                      <a:pt x="0" y="0"/>
                    </a:lnTo>
                    <a:lnTo>
                      <a:pt x="0" y="2605956"/>
                    </a:lnTo>
                    <a:lnTo>
                      <a:pt x="4008" y="2625680"/>
                    </a:lnTo>
                    <a:lnTo>
                      <a:pt x="14922" y="2641833"/>
                    </a:lnTo>
                    <a:lnTo>
                      <a:pt x="31075" y="2652747"/>
                    </a:lnTo>
                    <a:lnTo>
                      <a:pt x="50800" y="2656756"/>
                    </a:lnTo>
                    <a:lnTo>
                      <a:pt x="4298856" y="2656756"/>
                    </a:lnTo>
                    <a:lnTo>
                      <a:pt x="4318581" y="2652747"/>
                    </a:lnTo>
                    <a:lnTo>
                      <a:pt x="4334734" y="2641833"/>
                    </a:lnTo>
                    <a:lnTo>
                      <a:pt x="4345648" y="2625680"/>
                    </a:lnTo>
                    <a:lnTo>
                      <a:pt x="4349657" y="2605956"/>
                    </a:lnTo>
                    <a:lnTo>
                      <a:pt x="4349657" y="0"/>
                    </a:lnTo>
                    <a:close/>
                  </a:path>
                </a:pathLst>
              </a:custGeom>
              <a:solidFill>
                <a:srgbClr val="E7EEE6"/>
              </a:solidFill>
              <a:ln w="0">
                <a:noFill/>
              </a:ln>
              <a:effectLst>
                <a:outerShdw blurRad="50760" dist="37674" dir="2700000" sx="101000" sy="101000" algn="tl" rotWithShape="0">
                  <a:srgbClr val="000000">
                    <a:alpha val="27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78" name="object 5"/>
            <p:cNvPicPr/>
            <p:nvPr/>
          </p:nvPicPr>
          <p:blipFill>
            <a:blip r:embed="rId3"/>
            <a:stretch/>
          </p:blipFill>
          <p:spPr>
            <a:xfrm>
              <a:off x="393840" y="975600"/>
              <a:ext cx="11467800" cy="6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1127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chemeClr val="dk1"/>
                </a:solidFill>
                <a:latin typeface="TeXGyreHeros"/>
              </a:rPr>
              <a:t>Click to edit Master title style</a:t>
            </a:r>
            <a:endParaRPr lang="en-NL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Rectangle 13"/>
          <p:cNvSpPr/>
          <p:nvPr/>
        </p:nvSpPr>
        <p:spPr>
          <a:xfrm>
            <a:off x="0" y="0"/>
            <a:ext cx="12191760" cy="533160"/>
          </a:xfrm>
          <a:prstGeom prst="rect">
            <a:avLst/>
          </a:prstGeom>
          <a:gradFill rotWithShape="0">
            <a:gsLst>
              <a:gs pos="3000">
                <a:srgbClr val="007400"/>
              </a:gs>
              <a:gs pos="57000">
                <a:srgbClr val="003A00"/>
              </a:gs>
              <a:gs pos="100000">
                <a:srgbClr val="000900"/>
              </a:gs>
            </a:gsLst>
            <a:lin ang="0"/>
          </a:gradFill>
          <a:ln>
            <a:solidFill>
              <a:srgbClr val="325490"/>
            </a:solidFill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sp>
        <p:nvSpPr>
          <p:cNvPr id="81" name="Title 1"/>
          <p:cNvSpPr/>
          <p:nvPr/>
        </p:nvSpPr>
        <p:spPr>
          <a:xfrm>
            <a:off x="393840" y="0"/>
            <a:ext cx="821664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GB" sz="32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SECURED</a:t>
            </a:r>
            <a:endParaRPr lang="el-GR" sz="32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dt" idx="13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14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AB9B15A5-7FCC-4FDE-BEDE-5F948116A270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15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800" b="0" strike="noStrike" spc="-1" dirty="0">
                <a:solidFill>
                  <a:schemeClr val="dk1"/>
                </a:solidFill>
                <a:latin typeface="TeXGyreHer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104" name="object 11"/>
          <p:cNvGrpSpPr/>
          <p:nvPr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105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06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07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08" name="Group 10"/>
          <p:cNvGrpSpPr/>
          <p:nvPr/>
        </p:nvGrpSpPr>
        <p:grpSpPr>
          <a:xfrm>
            <a:off x="393840" y="808200"/>
            <a:ext cx="11467800" cy="5503320"/>
            <a:chOff x="393840" y="808200"/>
            <a:chExt cx="11467800" cy="5503320"/>
          </a:xfrm>
        </p:grpSpPr>
        <p:grpSp>
          <p:nvGrpSpPr>
            <p:cNvPr id="109" name="Group 11"/>
            <p:cNvGrpSpPr/>
            <p:nvPr/>
          </p:nvGrpSpPr>
          <p:grpSpPr>
            <a:xfrm>
              <a:off x="393840" y="808200"/>
              <a:ext cx="11467800" cy="5503320"/>
              <a:chOff x="393840" y="808200"/>
              <a:chExt cx="11467800" cy="5503320"/>
            </a:xfrm>
          </p:grpSpPr>
          <p:sp>
            <p:nvSpPr>
              <p:cNvPr id="110" name="object 4"/>
              <p:cNvSpPr/>
              <p:nvPr/>
            </p:nvSpPr>
            <p:spPr>
              <a:xfrm>
                <a:off x="393840" y="808200"/>
                <a:ext cx="11467800" cy="16704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167040"/>
                  <a:gd name="textAreaBottom" fmla="*/ 167400 h 167040"/>
                </a:gdLst>
                <a:ahLst/>
                <a:cxnLst/>
                <a:rect l="textAreaLeft" t="textAreaTop" r="textAreaRight" b="textAreaBottom"/>
                <a:pathLst>
                  <a:path w="4349750" h="82550">
                    <a:moveTo>
                      <a:pt x="4298856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4349657" y="82384"/>
                    </a:lnTo>
                    <a:lnTo>
                      <a:pt x="4349657" y="50800"/>
                    </a:lnTo>
                    <a:lnTo>
                      <a:pt x="4345648" y="31075"/>
                    </a:lnTo>
                    <a:lnTo>
                      <a:pt x="4334734" y="14922"/>
                    </a:lnTo>
                    <a:lnTo>
                      <a:pt x="4318581" y="4008"/>
                    </a:lnTo>
                    <a:lnTo>
                      <a:pt x="4298856" y="0"/>
                    </a:lnTo>
                    <a:close/>
                  </a:path>
                </a:pathLst>
              </a:custGeom>
              <a:solidFill>
                <a:srgbClr val="16550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111" name="object 7"/>
              <p:cNvSpPr/>
              <p:nvPr/>
            </p:nvSpPr>
            <p:spPr>
              <a:xfrm>
                <a:off x="393840" y="921960"/>
                <a:ext cx="11467800" cy="538956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5389560"/>
                  <a:gd name="textAreaBottom" fmla="*/ 5389920 h 5389560"/>
                </a:gdLst>
                <a:ahLst/>
                <a:cxnLst/>
                <a:rect l="textAreaLeft" t="textAreaTop" r="textAreaRight" b="textAreaBottom"/>
                <a:pathLst>
                  <a:path w="4349750" h="2656840">
                    <a:moveTo>
                      <a:pt x="4349657" y="0"/>
                    </a:moveTo>
                    <a:lnTo>
                      <a:pt x="0" y="0"/>
                    </a:lnTo>
                    <a:lnTo>
                      <a:pt x="0" y="2605956"/>
                    </a:lnTo>
                    <a:lnTo>
                      <a:pt x="4008" y="2625680"/>
                    </a:lnTo>
                    <a:lnTo>
                      <a:pt x="14922" y="2641833"/>
                    </a:lnTo>
                    <a:lnTo>
                      <a:pt x="31075" y="2652747"/>
                    </a:lnTo>
                    <a:lnTo>
                      <a:pt x="50800" y="2656756"/>
                    </a:lnTo>
                    <a:lnTo>
                      <a:pt x="4298856" y="2656756"/>
                    </a:lnTo>
                    <a:lnTo>
                      <a:pt x="4318581" y="2652747"/>
                    </a:lnTo>
                    <a:lnTo>
                      <a:pt x="4334734" y="2641833"/>
                    </a:lnTo>
                    <a:lnTo>
                      <a:pt x="4345648" y="2625680"/>
                    </a:lnTo>
                    <a:lnTo>
                      <a:pt x="4349657" y="2605956"/>
                    </a:lnTo>
                    <a:lnTo>
                      <a:pt x="4349657" y="0"/>
                    </a:lnTo>
                    <a:close/>
                  </a:path>
                </a:pathLst>
              </a:custGeom>
              <a:solidFill>
                <a:srgbClr val="E7EEE6"/>
              </a:solidFill>
              <a:ln w="0">
                <a:noFill/>
              </a:ln>
              <a:effectLst>
                <a:outerShdw blurRad="50760" dist="37674" dir="2700000" sx="101000" sy="101000" algn="tl" rotWithShape="0">
                  <a:srgbClr val="000000">
                    <a:alpha val="27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112" name="object 5"/>
            <p:cNvPicPr/>
            <p:nvPr/>
          </p:nvPicPr>
          <p:blipFill>
            <a:blip r:embed="rId3"/>
            <a:stretch/>
          </p:blipFill>
          <p:spPr>
            <a:xfrm>
              <a:off x="393840" y="924840"/>
              <a:ext cx="11467800" cy="6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9880" y="987480"/>
            <a:ext cx="3836520" cy="106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3200" b="0" strike="noStrike" spc="-1" dirty="0">
                <a:solidFill>
                  <a:schemeClr val="dk1"/>
                </a:solidFill>
                <a:latin typeface="TeXGyreHeros"/>
              </a:rPr>
              <a:t>Click to edit Master title style</a:t>
            </a:r>
            <a:endParaRPr lang="en-NL" sz="32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1720B"/>
              </a:buClr>
              <a:buFont typeface="Wingdings" charset="2"/>
              <a:buChar char=""/>
            </a:pPr>
            <a:r>
              <a:rPr lang="en-GB" sz="3200" b="0" strike="noStrike" spc="-1" dirty="0">
                <a:solidFill>
                  <a:schemeClr val="dk1"/>
                </a:solidFill>
                <a:latin typeface="TeXGyreHeros"/>
              </a:rPr>
              <a:t>Click to edit Master text styles</a:t>
            </a:r>
            <a:endParaRPr lang="en-NL" sz="32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21720B"/>
              </a:buClr>
              <a:buFont typeface="Wingdings" charset="2"/>
              <a:buChar char=""/>
            </a:pPr>
            <a:r>
              <a:rPr lang="en-GB" sz="2800" b="0" strike="noStrike" spc="-1" dirty="0">
                <a:solidFill>
                  <a:schemeClr val="dk1"/>
                </a:solidFill>
                <a:latin typeface="TeXGyreHeros"/>
              </a:rPr>
              <a:t>Second level</a:t>
            </a:r>
            <a:endParaRPr lang="en-NL" sz="28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21720B"/>
              </a:buClr>
              <a:buFont typeface="Wingdings" charset="2"/>
              <a:buChar char=""/>
            </a:pPr>
            <a:r>
              <a:rPr lang="en-GB" sz="2400" b="0" strike="noStrike" spc="-1" dirty="0">
                <a:solidFill>
                  <a:schemeClr val="dk1"/>
                </a:solidFill>
                <a:latin typeface="TeXGyreHeros"/>
              </a:rPr>
              <a:t>Third level</a:t>
            </a:r>
            <a:endParaRPr lang="en-NL" sz="24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21720B"/>
              </a:buClr>
              <a:buFont typeface="Wingdings" charset="2"/>
              <a:buChar char=""/>
            </a:pPr>
            <a:r>
              <a:rPr lang="en-GB" sz="2000" b="0" strike="noStrike" spc="-1" dirty="0">
                <a:solidFill>
                  <a:schemeClr val="dk1"/>
                </a:solidFill>
                <a:latin typeface="TeXGyreHeros"/>
              </a:rPr>
              <a:t>Fourth level</a:t>
            </a:r>
            <a:endParaRPr lang="en-NL" sz="2000" b="0" strike="noStrike" spc="-1" dirty="0">
              <a:solidFill>
                <a:schemeClr val="dk1"/>
              </a:solidFill>
              <a:latin typeface="TeXGyreHeros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21720B"/>
              </a:buClr>
              <a:buFont typeface="Wingdings" charset="2"/>
              <a:buChar char=""/>
            </a:pPr>
            <a:r>
              <a:rPr lang="en-GB" sz="2000" b="0" strike="noStrike" spc="-1" dirty="0">
                <a:solidFill>
                  <a:schemeClr val="dk1"/>
                </a:solidFill>
                <a:latin typeface="TeXGyreHeros"/>
              </a:rPr>
              <a:t>Fifth level</a:t>
            </a:r>
            <a:endParaRPr lang="en-NL" sz="2000" b="0" strike="noStrike" spc="-1" dirty="0">
              <a:solidFill>
                <a:schemeClr val="dk1"/>
              </a:solidFill>
              <a:latin typeface="TeXGyreHero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1"/>
                </a:solidFill>
                <a:latin typeface="TeXGyreHeros"/>
              </a:rPr>
              <a:t>Click to edit Master text styles</a:t>
            </a:r>
            <a:endParaRPr lang="en-NL" sz="1600" b="0" strike="noStrike" spc="-1" dirty="0">
              <a:solidFill>
                <a:schemeClr val="dk1"/>
              </a:solidFill>
              <a:latin typeface="TeXGyreHeros"/>
            </a:endParaRPr>
          </a:p>
        </p:txBody>
      </p:sp>
      <p:sp>
        <p:nvSpPr>
          <p:cNvPr id="116" name="Rectangle 15"/>
          <p:cNvSpPr/>
          <p:nvPr/>
        </p:nvSpPr>
        <p:spPr>
          <a:xfrm>
            <a:off x="0" y="0"/>
            <a:ext cx="12191760" cy="533160"/>
          </a:xfrm>
          <a:prstGeom prst="rect">
            <a:avLst/>
          </a:prstGeom>
          <a:gradFill rotWithShape="0">
            <a:gsLst>
              <a:gs pos="3000">
                <a:srgbClr val="007400"/>
              </a:gs>
              <a:gs pos="57000">
                <a:srgbClr val="003A00"/>
              </a:gs>
              <a:gs pos="100000">
                <a:srgbClr val="000900"/>
              </a:gs>
            </a:gsLst>
            <a:lin ang="0"/>
          </a:gradFill>
          <a:ln>
            <a:solidFill>
              <a:srgbClr val="325490"/>
            </a:solidFill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sp>
        <p:nvSpPr>
          <p:cNvPr id="117" name="Title 1"/>
          <p:cNvSpPr/>
          <p:nvPr/>
        </p:nvSpPr>
        <p:spPr>
          <a:xfrm>
            <a:off x="393840" y="0"/>
            <a:ext cx="821664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GB" sz="32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SECURED</a:t>
            </a:r>
            <a:endParaRPr lang="el-GR" sz="32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19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sldNum" idx="20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F7F2E5F5-BBE4-4EC1-ACE4-74BC13BB65EA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ftr" idx="21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122" name="object 11"/>
          <p:cNvGrpSpPr/>
          <p:nvPr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123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24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25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26" name="Group 24"/>
          <p:cNvGrpSpPr/>
          <p:nvPr/>
        </p:nvGrpSpPr>
        <p:grpSpPr>
          <a:xfrm>
            <a:off x="393840" y="808200"/>
            <a:ext cx="11467800" cy="5503320"/>
            <a:chOff x="393840" y="808200"/>
            <a:chExt cx="11467800" cy="5503320"/>
          </a:xfrm>
        </p:grpSpPr>
        <p:grpSp>
          <p:nvGrpSpPr>
            <p:cNvPr id="127" name="Group 25"/>
            <p:cNvGrpSpPr/>
            <p:nvPr/>
          </p:nvGrpSpPr>
          <p:grpSpPr>
            <a:xfrm>
              <a:off x="393840" y="808200"/>
              <a:ext cx="11467800" cy="5503320"/>
              <a:chOff x="393840" y="808200"/>
              <a:chExt cx="11467800" cy="5503320"/>
            </a:xfrm>
          </p:grpSpPr>
          <p:sp>
            <p:nvSpPr>
              <p:cNvPr id="128" name="object 4"/>
              <p:cNvSpPr/>
              <p:nvPr/>
            </p:nvSpPr>
            <p:spPr>
              <a:xfrm>
                <a:off x="393840" y="808200"/>
                <a:ext cx="11467800" cy="16704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167040"/>
                  <a:gd name="textAreaBottom" fmla="*/ 167400 h 167040"/>
                </a:gdLst>
                <a:ahLst/>
                <a:cxnLst/>
                <a:rect l="textAreaLeft" t="textAreaTop" r="textAreaRight" b="textAreaBottom"/>
                <a:pathLst>
                  <a:path w="4349750" h="82550">
                    <a:moveTo>
                      <a:pt x="4298856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4349657" y="82384"/>
                    </a:lnTo>
                    <a:lnTo>
                      <a:pt x="4349657" y="50800"/>
                    </a:lnTo>
                    <a:lnTo>
                      <a:pt x="4345648" y="31075"/>
                    </a:lnTo>
                    <a:lnTo>
                      <a:pt x="4334734" y="14922"/>
                    </a:lnTo>
                    <a:lnTo>
                      <a:pt x="4318581" y="4008"/>
                    </a:lnTo>
                    <a:lnTo>
                      <a:pt x="4298856" y="0"/>
                    </a:lnTo>
                    <a:close/>
                  </a:path>
                </a:pathLst>
              </a:custGeom>
              <a:solidFill>
                <a:srgbClr val="16550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129" name="object 7"/>
              <p:cNvSpPr/>
              <p:nvPr/>
            </p:nvSpPr>
            <p:spPr>
              <a:xfrm>
                <a:off x="393840" y="921960"/>
                <a:ext cx="11467800" cy="5389560"/>
              </a:xfrm>
              <a:custGeom>
                <a:avLst/>
                <a:gdLst>
                  <a:gd name="textAreaLeft" fmla="*/ 0 w 11467800"/>
                  <a:gd name="textAreaRight" fmla="*/ 11468160 w 11467800"/>
                  <a:gd name="textAreaTop" fmla="*/ 0 h 5389560"/>
                  <a:gd name="textAreaBottom" fmla="*/ 5389920 h 5389560"/>
                </a:gdLst>
                <a:ahLst/>
                <a:cxnLst/>
                <a:rect l="textAreaLeft" t="textAreaTop" r="textAreaRight" b="textAreaBottom"/>
                <a:pathLst>
                  <a:path w="4349750" h="2656840">
                    <a:moveTo>
                      <a:pt x="4349657" y="0"/>
                    </a:moveTo>
                    <a:lnTo>
                      <a:pt x="0" y="0"/>
                    </a:lnTo>
                    <a:lnTo>
                      <a:pt x="0" y="2605956"/>
                    </a:lnTo>
                    <a:lnTo>
                      <a:pt x="4008" y="2625680"/>
                    </a:lnTo>
                    <a:lnTo>
                      <a:pt x="14922" y="2641833"/>
                    </a:lnTo>
                    <a:lnTo>
                      <a:pt x="31075" y="2652747"/>
                    </a:lnTo>
                    <a:lnTo>
                      <a:pt x="50800" y="2656756"/>
                    </a:lnTo>
                    <a:lnTo>
                      <a:pt x="4298856" y="2656756"/>
                    </a:lnTo>
                    <a:lnTo>
                      <a:pt x="4318581" y="2652747"/>
                    </a:lnTo>
                    <a:lnTo>
                      <a:pt x="4334734" y="2641833"/>
                    </a:lnTo>
                    <a:lnTo>
                      <a:pt x="4345648" y="2625680"/>
                    </a:lnTo>
                    <a:lnTo>
                      <a:pt x="4349657" y="2605956"/>
                    </a:lnTo>
                    <a:lnTo>
                      <a:pt x="4349657" y="0"/>
                    </a:lnTo>
                    <a:close/>
                  </a:path>
                </a:pathLst>
              </a:custGeom>
              <a:solidFill>
                <a:srgbClr val="E7EEE6"/>
              </a:solidFill>
              <a:ln w="0">
                <a:noFill/>
              </a:ln>
              <a:effectLst>
                <a:outerShdw blurRad="50760" dist="37674" dir="2700000" sx="101000" sy="101000" algn="tl" rotWithShape="0">
                  <a:srgbClr val="000000">
                    <a:alpha val="27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130" name="object 5"/>
            <p:cNvPicPr/>
            <p:nvPr/>
          </p:nvPicPr>
          <p:blipFill>
            <a:blip r:embed="rId4"/>
            <a:stretch/>
          </p:blipFill>
          <p:spPr>
            <a:xfrm>
              <a:off x="393840" y="924840"/>
              <a:ext cx="11467800" cy="6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9880" y="1029240"/>
            <a:ext cx="3931920" cy="1027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3200" b="0" strike="noStrike" spc="-1" dirty="0">
                <a:solidFill>
                  <a:schemeClr val="dk1"/>
                </a:solidFill>
                <a:latin typeface="TeXGyreHeros"/>
              </a:rPr>
              <a:t>Click to edit Master title style</a:t>
            </a:r>
            <a:endParaRPr lang="en-NL" sz="32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3200" b="0" strike="noStrike" spc="-1" dirty="0">
                <a:solidFill>
                  <a:schemeClr val="dk1"/>
                </a:solidFill>
                <a:latin typeface="TeXGyreHeros"/>
              </a:rPr>
              <a:t>Seventh Outline Level</a:t>
            </a: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1"/>
                </a:solidFill>
                <a:latin typeface="TeXGyreHeros"/>
              </a:rPr>
              <a:t>Click to edit Master text styles</a:t>
            </a:r>
            <a:endParaRPr lang="en-NL" sz="1600" b="0" strike="noStrike" spc="-1" dirty="0">
              <a:solidFill>
                <a:schemeClr val="dk1"/>
              </a:solidFill>
              <a:latin typeface="TeXGyreHeros"/>
            </a:endParaRPr>
          </a:p>
        </p:txBody>
      </p:sp>
      <p:sp>
        <p:nvSpPr>
          <p:cNvPr id="134" name="Rectangle 19"/>
          <p:cNvSpPr/>
          <p:nvPr/>
        </p:nvSpPr>
        <p:spPr>
          <a:xfrm>
            <a:off x="0" y="0"/>
            <a:ext cx="12191760" cy="533160"/>
          </a:xfrm>
          <a:prstGeom prst="rect">
            <a:avLst/>
          </a:prstGeom>
          <a:gradFill rotWithShape="0">
            <a:gsLst>
              <a:gs pos="3000">
                <a:srgbClr val="007400"/>
              </a:gs>
              <a:gs pos="57000">
                <a:srgbClr val="003A00"/>
              </a:gs>
              <a:gs pos="100000">
                <a:srgbClr val="000900"/>
              </a:gs>
            </a:gsLst>
            <a:lin ang="0"/>
          </a:gradFill>
          <a:ln>
            <a:solidFill>
              <a:srgbClr val="325490"/>
            </a:solidFill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sp>
        <p:nvSpPr>
          <p:cNvPr id="135" name="Title 1"/>
          <p:cNvSpPr/>
          <p:nvPr/>
        </p:nvSpPr>
        <p:spPr>
          <a:xfrm>
            <a:off x="393840" y="0"/>
            <a:ext cx="821664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GB" sz="32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SECURED</a:t>
            </a:r>
            <a:endParaRPr lang="el-GR" sz="32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 idx="22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sldNum" idx="23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BBA68FB0-7E71-45E0-ADF8-7EAA01180A22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ftr" idx="24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1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/>
          <p:cNvSpPr/>
          <p:nvPr/>
        </p:nvSpPr>
        <p:spPr>
          <a:xfrm>
            <a:off x="0" y="-18360"/>
            <a:ext cx="12191760" cy="154800"/>
          </a:xfrm>
          <a:prstGeom prst="rect">
            <a:avLst/>
          </a:prstGeom>
          <a:gradFill rotWithShape="0">
            <a:gsLst>
              <a:gs pos="3000">
                <a:srgbClr val="DBDBDB"/>
              </a:gs>
              <a:gs pos="58000">
                <a:srgbClr val="A9A9A9"/>
              </a:gs>
              <a:gs pos="100000">
                <a:srgbClr val="6363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grpSp>
        <p:nvGrpSpPr>
          <p:cNvPr id="140" name="object 11"/>
          <p:cNvGrpSpPr/>
          <p:nvPr/>
        </p:nvGrpSpPr>
        <p:grpSpPr>
          <a:xfrm>
            <a:off x="0" y="6616440"/>
            <a:ext cx="12191760" cy="259560"/>
            <a:chOff x="0" y="6616440"/>
            <a:chExt cx="12191760" cy="259560"/>
          </a:xfrm>
        </p:grpSpPr>
        <p:sp>
          <p:nvSpPr>
            <p:cNvPr id="141" name="object 12"/>
            <p:cNvSpPr/>
            <p:nvPr/>
          </p:nvSpPr>
          <p:spPr>
            <a:xfrm>
              <a:off x="0" y="6616440"/>
              <a:ext cx="3658680" cy="25956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42" name="object 13"/>
            <p:cNvSpPr/>
            <p:nvPr/>
          </p:nvSpPr>
          <p:spPr>
            <a:xfrm>
              <a:off x="3657600" y="6616440"/>
              <a:ext cx="7316280" cy="25956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43" name="object 14"/>
            <p:cNvSpPr/>
            <p:nvPr/>
          </p:nvSpPr>
          <p:spPr>
            <a:xfrm>
              <a:off x="10972440" y="6616440"/>
              <a:ext cx="1219320" cy="25956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259560"/>
                <a:gd name="textAreaBottom" fmla="*/ 259920 h 25956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144" name="Rectangle 14"/>
          <p:cNvSpPr/>
          <p:nvPr/>
        </p:nvSpPr>
        <p:spPr>
          <a:xfrm>
            <a:off x="0" y="0"/>
            <a:ext cx="12191760" cy="533160"/>
          </a:xfrm>
          <a:prstGeom prst="rect">
            <a:avLst/>
          </a:prstGeom>
          <a:gradFill rotWithShape="0">
            <a:gsLst>
              <a:gs pos="3000">
                <a:srgbClr val="007400"/>
              </a:gs>
              <a:gs pos="57000">
                <a:srgbClr val="003A00"/>
              </a:gs>
              <a:gs pos="100000">
                <a:srgbClr val="000900"/>
              </a:gs>
            </a:gsLst>
            <a:lin ang="0"/>
          </a:gradFill>
          <a:ln>
            <a:solidFill>
              <a:srgbClr val="325490"/>
            </a:solidFill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GB" sz="1800" b="0" strike="noStrike" spc="-1" dirty="0">
              <a:solidFill>
                <a:schemeClr val="lt1"/>
              </a:solidFill>
              <a:latin typeface="Segoe UI" panose="020B0502040204020203" pitchFamily="34" charset="0"/>
            </a:endParaRPr>
          </a:p>
        </p:txBody>
      </p:sp>
      <p:sp>
        <p:nvSpPr>
          <p:cNvPr id="145" name="Title 1"/>
          <p:cNvSpPr/>
          <p:nvPr/>
        </p:nvSpPr>
        <p:spPr>
          <a:xfrm>
            <a:off x="393840" y="0"/>
            <a:ext cx="821664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GB" sz="3200" b="0" strike="noStrike" spc="-1" dirty="0">
                <a:solidFill>
                  <a:schemeClr val="lt1"/>
                </a:solidFill>
                <a:latin typeface="Segoe UI" panose="020B0502040204020203" pitchFamily="34" charset="0"/>
              </a:rPr>
              <a:t>Questions?</a:t>
            </a:r>
            <a:endParaRPr lang="el-GR" sz="32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146" name="Picture 16" descr="Blue text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438120" y="4802040"/>
            <a:ext cx="3142800" cy="69804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dt" idx="25"/>
          </p:nvPr>
        </p:nvSpPr>
        <p:spPr>
          <a:xfrm>
            <a:off x="685800" y="6616440"/>
            <a:ext cx="289512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lt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26"/>
          </p:nvPr>
        </p:nvSpPr>
        <p:spPr>
          <a:xfrm>
            <a:off x="9423360" y="6563880"/>
            <a:ext cx="2768400" cy="31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GB" sz="1200" b="0" strike="noStrike" spc="-1">
                <a:solidFill>
                  <a:schemeClr val="lt1"/>
                </a:solidFill>
                <a:latin typeface="TeXGyreHeros"/>
              </a:defRPr>
            </a:lvl1pPr>
          </a:lstStyle>
          <a:p>
            <a:r>
              <a:rPr lang="en-US" dirty="0">
                <a:latin typeface="Segoe UI" panose="020B0502040204020203" pitchFamily="34" charset="0"/>
              </a:rPr>
              <a:t>P.</a:t>
            </a:r>
            <a:fld id="{553D1A40-D631-4C5D-8849-37BE15A6409A}" type="slidenum">
              <a:rPr smtClean="0">
                <a:latin typeface="Segoe UI" panose="020B0502040204020203" pitchFamily="34" charset="0"/>
              </a:rPr>
              <a:pPr/>
              <a:t>‹#›</a:t>
            </a:fld>
            <a:endParaRPr lang="el-GR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ftr" idx="27"/>
          </p:nvPr>
        </p:nvSpPr>
        <p:spPr>
          <a:xfrm>
            <a:off x="3962520" y="6616440"/>
            <a:ext cx="4647960" cy="25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FFFFFF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0" name="Group 25"/>
          <p:cNvGrpSpPr/>
          <p:nvPr/>
        </p:nvGrpSpPr>
        <p:grpSpPr>
          <a:xfrm>
            <a:off x="393840" y="1015920"/>
            <a:ext cx="11417040" cy="3062880"/>
            <a:chOff x="393840" y="1015920"/>
            <a:chExt cx="11417040" cy="3062880"/>
          </a:xfrm>
        </p:grpSpPr>
        <p:grpSp>
          <p:nvGrpSpPr>
            <p:cNvPr id="151" name="Group 26"/>
            <p:cNvGrpSpPr/>
            <p:nvPr/>
          </p:nvGrpSpPr>
          <p:grpSpPr>
            <a:xfrm>
              <a:off x="393840" y="1015920"/>
              <a:ext cx="11417040" cy="3062880"/>
              <a:chOff x="393840" y="1015920"/>
              <a:chExt cx="11417040" cy="3062880"/>
            </a:xfrm>
          </p:grpSpPr>
          <p:sp>
            <p:nvSpPr>
              <p:cNvPr id="152" name="object 4"/>
              <p:cNvSpPr/>
              <p:nvPr/>
            </p:nvSpPr>
            <p:spPr>
              <a:xfrm>
                <a:off x="393840" y="1015920"/>
                <a:ext cx="11417040" cy="430560"/>
              </a:xfrm>
              <a:custGeom>
                <a:avLst/>
                <a:gdLst>
                  <a:gd name="textAreaLeft" fmla="*/ 0 w 11417040"/>
                  <a:gd name="textAreaRight" fmla="*/ 11417400 w 11417040"/>
                  <a:gd name="textAreaTop" fmla="*/ 0 h 430560"/>
                  <a:gd name="textAreaBottom" fmla="*/ 430920 h 430560"/>
                </a:gdLst>
                <a:ahLst/>
                <a:cxnLst/>
                <a:rect l="textAreaLeft" t="textAreaTop" r="textAreaRight" b="textAreaBottom"/>
                <a:pathLst>
                  <a:path w="4349750" h="82550">
                    <a:moveTo>
                      <a:pt x="4298856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4349657" y="82384"/>
                    </a:lnTo>
                    <a:lnTo>
                      <a:pt x="4349657" y="50800"/>
                    </a:lnTo>
                    <a:lnTo>
                      <a:pt x="4345648" y="31075"/>
                    </a:lnTo>
                    <a:lnTo>
                      <a:pt x="4334734" y="14922"/>
                    </a:lnTo>
                    <a:lnTo>
                      <a:pt x="4318581" y="4008"/>
                    </a:lnTo>
                    <a:lnTo>
                      <a:pt x="4298856" y="0"/>
                    </a:lnTo>
                    <a:close/>
                  </a:path>
                </a:pathLst>
              </a:custGeom>
              <a:solidFill>
                <a:srgbClr val="16550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153" name="object 7"/>
              <p:cNvSpPr/>
              <p:nvPr/>
            </p:nvSpPr>
            <p:spPr>
              <a:xfrm>
                <a:off x="393840" y="1455120"/>
                <a:ext cx="11417040" cy="2623680"/>
              </a:xfrm>
              <a:custGeom>
                <a:avLst/>
                <a:gdLst>
                  <a:gd name="textAreaLeft" fmla="*/ 0 w 11417040"/>
                  <a:gd name="textAreaRight" fmla="*/ 11417400 w 11417040"/>
                  <a:gd name="textAreaTop" fmla="*/ 0 h 2623680"/>
                  <a:gd name="textAreaBottom" fmla="*/ 2624040 h 2623680"/>
                </a:gdLst>
                <a:ahLst/>
                <a:cxnLst/>
                <a:rect l="textAreaLeft" t="textAreaTop" r="textAreaRight" b="textAreaBottom"/>
                <a:pathLst>
                  <a:path w="4349750" h="2656840">
                    <a:moveTo>
                      <a:pt x="4349657" y="0"/>
                    </a:moveTo>
                    <a:lnTo>
                      <a:pt x="0" y="0"/>
                    </a:lnTo>
                    <a:lnTo>
                      <a:pt x="0" y="2605956"/>
                    </a:lnTo>
                    <a:lnTo>
                      <a:pt x="4008" y="2625680"/>
                    </a:lnTo>
                    <a:lnTo>
                      <a:pt x="14922" y="2641833"/>
                    </a:lnTo>
                    <a:lnTo>
                      <a:pt x="31075" y="2652747"/>
                    </a:lnTo>
                    <a:lnTo>
                      <a:pt x="50800" y="2656756"/>
                    </a:lnTo>
                    <a:lnTo>
                      <a:pt x="4298856" y="2656756"/>
                    </a:lnTo>
                    <a:lnTo>
                      <a:pt x="4318581" y="2652747"/>
                    </a:lnTo>
                    <a:lnTo>
                      <a:pt x="4334734" y="2641833"/>
                    </a:lnTo>
                    <a:lnTo>
                      <a:pt x="4345648" y="2625680"/>
                    </a:lnTo>
                    <a:lnTo>
                      <a:pt x="4349657" y="2605956"/>
                    </a:lnTo>
                    <a:lnTo>
                      <a:pt x="4349657" y="0"/>
                    </a:lnTo>
                    <a:close/>
                  </a:path>
                </a:pathLst>
              </a:custGeom>
              <a:solidFill>
                <a:srgbClr val="E7EEE6"/>
              </a:solidFill>
              <a:ln w="0">
                <a:noFill/>
              </a:ln>
              <a:effectLst>
                <a:outerShdw blurRad="50760" dist="37674" dir="2700000" sx="101000" sy="101000" algn="tl" rotWithShape="0">
                  <a:srgbClr val="000000">
                    <a:alpha val="27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NL" sz="1800" b="0" strike="noStrike" spc="-1" dirty="0">
                  <a:solidFill>
                    <a:schemeClr val="dk1"/>
                  </a:solidFill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154" name="object 5"/>
            <p:cNvPicPr/>
            <p:nvPr/>
          </p:nvPicPr>
          <p:blipFill>
            <a:blip r:embed="rId5"/>
            <a:stretch/>
          </p:blipFill>
          <p:spPr>
            <a:xfrm>
              <a:off x="393840" y="1348200"/>
              <a:ext cx="11417040" cy="263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NL" sz="1800" b="0" strike="noStrike" spc="-1" dirty="0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800" b="0" strike="noStrike" spc="-1" dirty="0">
                <a:solidFill>
                  <a:schemeClr val="dk1"/>
                </a:solidFill>
                <a:latin typeface="TeXGyreHer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NL" sz="1800" b="0" strike="noStrike" spc="-1" dirty="0">
                <a:solidFill>
                  <a:schemeClr val="dk1"/>
                </a:solidFill>
                <a:latin typeface="TeXGyreHer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NL" sz="2000" b="0" strike="noStrike" spc="-1" dirty="0">
                <a:solidFill>
                  <a:schemeClr val="dk1"/>
                </a:solidFill>
                <a:latin typeface="TeXGyreHero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dv.dev/blog/interpreting-ctgan-progres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62564025_A_scoping_review_of_gestational_diabetes_mellitus_healthcare_experiences_of_care_reported_by_pregnant_women_internationally/citation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ilistsavalias" TargetMode="External"/><Relationship Id="rId2" Type="http://schemas.openxmlformats.org/officeDocument/2006/relationships/hyperlink" Target="https://www.linkedin.com/in/vasilistsavalias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ystemweakness.com/the-rise-of-synthetic-data-replacing-real-world-data-for-better-ai-dae05ccacfde" TargetMode="Externa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hyperlink" Target="https://www.precedenceresearch.com/synthetic-data-generation-market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1542960" y="5150160"/>
            <a:ext cx="91054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 algn="ctr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dirty="0">
                <a:latin typeface="Segoe UI" panose="020B0502040204020203" pitchFamily="34" charset="0"/>
              </a:rPr>
              <a:t>Vasilis Tsavalias</a:t>
            </a:r>
            <a:endParaRPr lang="el-GR" sz="24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grpSp>
        <p:nvGrpSpPr>
          <p:cNvPr id="158" name="object 11"/>
          <p:cNvGrpSpPr/>
          <p:nvPr/>
        </p:nvGrpSpPr>
        <p:grpSpPr>
          <a:xfrm>
            <a:off x="0" y="6487200"/>
            <a:ext cx="12191760" cy="370440"/>
            <a:chOff x="0" y="6487200"/>
            <a:chExt cx="12191760" cy="370440"/>
          </a:xfrm>
        </p:grpSpPr>
        <p:sp>
          <p:nvSpPr>
            <p:cNvPr id="159" name="object 12"/>
            <p:cNvSpPr/>
            <p:nvPr/>
          </p:nvSpPr>
          <p:spPr>
            <a:xfrm>
              <a:off x="0" y="6487200"/>
              <a:ext cx="3658680" cy="370440"/>
            </a:xfrm>
            <a:custGeom>
              <a:avLst/>
              <a:gdLst>
                <a:gd name="textAreaLeft" fmla="*/ 0 w 3658680"/>
                <a:gd name="textAreaRight" fmla="*/ 3659040 w 3658680"/>
                <a:gd name="textAreaTop" fmla="*/ 0 h 370440"/>
                <a:gd name="textAreaBottom" fmla="*/ 370800 h 370440"/>
              </a:gdLst>
              <a:ahLst/>
              <a:cxnLst/>
              <a:rect l="textAreaLeft" t="textAreaTop" r="textAreaRight" b="textAreaBottom"/>
              <a:pathLst>
                <a:path w="1383030" h="113664">
                  <a:moveTo>
                    <a:pt x="1382420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1382420" y="113614"/>
                  </a:lnTo>
                  <a:lnTo>
                    <a:pt x="1382420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algn="r" defTabSz="914400">
                <a:lnSpc>
                  <a:spcPct val="100000"/>
                </a:lnSpc>
              </a:pPr>
              <a:r>
                <a:rPr lang="nl-NL" sz="1800" b="0" strike="noStrike" spc="-1" dirty="0">
                  <a:solidFill>
                    <a:schemeClr val="lt1"/>
                  </a:solidFill>
                  <a:latin typeface="Segoe UI" panose="020B0502040204020203" pitchFamily="34" charset="0"/>
                </a:rPr>
                <a:t>	   	</a:t>
              </a:r>
              <a:endParaRPr lang="el-GR" sz="1800" b="0" strike="noStrike" spc="-1" dirty="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60" name="object 13"/>
            <p:cNvSpPr/>
            <p:nvPr/>
          </p:nvSpPr>
          <p:spPr>
            <a:xfrm>
              <a:off x="3657600" y="6487200"/>
              <a:ext cx="7316280" cy="370440"/>
            </a:xfrm>
            <a:custGeom>
              <a:avLst/>
              <a:gdLst>
                <a:gd name="textAreaLeft" fmla="*/ 0 w 7316280"/>
                <a:gd name="textAreaRight" fmla="*/ 7316640 w 7316280"/>
                <a:gd name="textAreaTop" fmla="*/ 0 h 370440"/>
                <a:gd name="textAreaBottom" fmla="*/ 370800 h 370440"/>
              </a:gdLst>
              <a:ahLst/>
              <a:cxnLst/>
              <a:rect l="textAreaLeft" t="textAreaTop" r="textAreaRight" b="textAreaBottom"/>
              <a:pathLst>
                <a:path w="2765425" h="113664">
                  <a:moveTo>
                    <a:pt x="2764828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2764828" y="113614"/>
                  </a:lnTo>
                  <a:lnTo>
                    <a:pt x="27648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61" name="object 14"/>
            <p:cNvSpPr/>
            <p:nvPr/>
          </p:nvSpPr>
          <p:spPr>
            <a:xfrm>
              <a:off x="10972440" y="6487200"/>
              <a:ext cx="1219320" cy="370440"/>
            </a:xfrm>
            <a:custGeom>
              <a:avLst/>
              <a:gdLst>
                <a:gd name="textAreaLeft" fmla="*/ 0 w 1219320"/>
                <a:gd name="textAreaRight" fmla="*/ 1219680 w 1219320"/>
                <a:gd name="textAreaTop" fmla="*/ 0 h 370440"/>
                <a:gd name="textAreaBottom" fmla="*/ 370800 h 370440"/>
              </a:gdLst>
              <a:ahLst/>
              <a:cxnLst/>
              <a:rect l="textAreaLeft" t="textAreaTop" r="textAreaRight" b="textAreaBottom"/>
              <a:pathLst>
                <a:path w="461010" h="113664">
                  <a:moveTo>
                    <a:pt x="460832" y="0"/>
                  </a:moveTo>
                  <a:lnTo>
                    <a:pt x="0" y="0"/>
                  </a:lnTo>
                  <a:lnTo>
                    <a:pt x="0" y="113614"/>
                  </a:lnTo>
                  <a:lnTo>
                    <a:pt x="460832" y="113614"/>
                  </a:lnTo>
                  <a:lnTo>
                    <a:pt x="460832" y="0"/>
                  </a:lnTo>
                  <a:close/>
                </a:path>
              </a:pathLst>
            </a:custGeom>
            <a:solidFill>
              <a:srgbClr val="1E720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NL" sz="1800" b="0" strike="noStrike" spc="-1" dirty="0">
                <a:solidFill>
                  <a:schemeClr val="dk1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9A143-40A5-708F-AFA4-35C0F44F6C4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DC55D-1187-AA6B-2FBB-B06A37479AF9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67BDED-3A1E-4687-928D-6AE2DD990AA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719E-A148-93B7-F2E3-4B519449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E293614-7402-A750-EECB-0B3035F3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525" y="966640"/>
            <a:ext cx="3836987" cy="1069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272D45"/>
                </a:solidFill>
                <a:ea typeface="Kanit Light" pitchFamily="34" charset="-122"/>
                <a:cs typeface="Segoe UI" panose="020B0502040204020203" pitchFamily="34" charset="0"/>
              </a:rPr>
              <a:t>How do we ensure statistical robustness?</a:t>
            </a:r>
            <a:endParaRPr lang="en-US" sz="325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AC9804-6BF3-B48E-B6F5-1DC6A8D9505E}"/>
              </a:ext>
            </a:extLst>
          </p:cNvPr>
          <p:cNvGrpSpPr/>
          <p:nvPr/>
        </p:nvGrpSpPr>
        <p:grpSpPr>
          <a:xfrm>
            <a:off x="628410" y="1822718"/>
            <a:ext cx="10869018" cy="1554462"/>
            <a:chOff x="661492" y="1492547"/>
            <a:chExt cx="10869018" cy="1554462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E6AF4C44-EA93-E429-3AFF-585CE03D878C}"/>
                </a:ext>
              </a:extLst>
            </p:cNvPr>
            <p:cNvSpPr/>
            <p:nvPr/>
          </p:nvSpPr>
          <p:spPr>
            <a:xfrm>
              <a:off x="661492" y="1492547"/>
              <a:ext cx="10869018" cy="2646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083"/>
                </a:lnSpc>
                <a:buSzPct val="100000"/>
                <a:buChar char="•"/>
              </a:pPr>
              <a:r>
                <a:rPr lang="en-US" sz="1292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Methodology:</a:t>
              </a:r>
              <a:r>
                <a:rPr lang="en-US" sz="1292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Stratified 10-fold cross-validation</a:t>
              </a:r>
              <a:endParaRPr lang="en-US" sz="1292" dirty="0">
                <a:latin typeface="Segoe UI" panose="020B0502040204020203" pitchFamily="34" charset="0"/>
              </a:endParaRPr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B230CABE-550D-5D26-506F-7B39E88E9373}"/>
                </a:ext>
              </a:extLst>
            </p:cNvPr>
            <p:cNvSpPr/>
            <p:nvPr/>
          </p:nvSpPr>
          <p:spPr>
            <a:xfrm>
              <a:off x="661492" y="1815008"/>
              <a:ext cx="10869018" cy="2646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083"/>
                </a:lnSpc>
                <a:buSzPct val="100000"/>
                <a:buChar char="•"/>
              </a:pPr>
              <a:r>
                <a:rPr lang="en-US" sz="1292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Purpose:</a:t>
              </a:r>
              <a:r>
                <a:rPr lang="en-US" sz="1292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Robust performance estimation with class balance preservation</a:t>
              </a:r>
              <a:endParaRPr lang="en-US" sz="1292" dirty="0">
                <a:latin typeface="Segoe UI" panose="020B0502040204020203" pitchFamily="34" charset="0"/>
              </a:endParaRPr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8B00EA79-8267-620A-FCC1-D665067C9DCF}"/>
                </a:ext>
              </a:extLst>
            </p:cNvPr>
            <p:cNvSpPr/>
            <p:nvPr/>
          </p:nvSpPr>
          <p:spPr>
            <a:xfrm>
              <a:off x="661492" y="2137469"/>
              <a:ext cx="10869018" cy="2646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083"/>
                </a:lnSpc>
                <a:buSzPct val="100000"/>
                <a:buChar char="•"/>
              </a:pPr>
              <a:r>
                <a:rPr lang="en-US" sz="1292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Implementation:</a:t>
              </a:r>
              <a:r>
                <a:rPr lang="en-US" sz="1292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Each fold maintains original 7% GDM prevalence</a:t>
              </a:r>
              <a:endParaRPr lang="en-US" sz="1292" dirty="0">
                <a:latin typeface="Segoe UI" panose="020B0502040204020203" pitchFamily="34" charset="0"/>
              </a:endParaRPr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B669BB71-BB40-8037-27B0-8A17802098AE}"/>
                </a:ext>
              </a:extLst>
            </p:cNvPr>
            <p:cNvSpPr/>
            <p:nvPr/>
          </p:nvSpPr>
          <p:spPr>
            <a:xfrm>
              <a:off x="661492" y="2459931"/>
              <a:ext cx="10869018" cy="2646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083"/>
                </a:lnSpc>
                <a:buSzPct val="100000"/>
                <a:buChar char="•"/>
              </a:pPr>
              <a:r>
                <a:rPr lang="en-US" sz="1292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Benefit:</a:t>
              </a:r>
              <a:r>
                <a:rPr lang="en-US" sz="1292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Reduces overfitting and provides reliable performance metrics</a:t>
              </a:r>
              <a:endParaRPr lang="en-US" sz="1292" dirty="0">
                <a:latin typeface="Segoe UI" panose="020B0502040204020203" pitchFamily="34" charset="0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7EBD521C-75A8-B130-41D6-D24F67ED327F}"/>
                </a:ext>
              </a:extLst>
            </p:cNvPr>
            <p:cNvSpPr/>
            <p:nvPr/>
          </p:nvSpPr>
          <p:spPr>
            <a:xfrm>
              <a:off x="661492" y="2782392"/>
              <a:ext cx="10869018" cy="2646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083"/>
                </a:lnSpc>
                <a:buSzPct val="100000"/>
                <a:buChar char="•"/>
              </a:pPr>
              <a:r>
                <a:rPr lang="en-US" sz="1292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Statistical Power:</a:t>
              </a:r>
              <a:r>
                <a:rPr lang="en-US" sz="1292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10 independent train/test splits for robust evaluation</a:t>
              </a:r>
              <a:endParaRPr lang="en-US" sz="1292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1A7D19-E491-F11E-5C94-3D99AECD4E5D}"/>
              </a:ext>
            </a:extLst>
          </p:cNvPr>
          <p:cNvGrpSpPr/>
          <p:nvPr/>
        </p:nvGrpSpPr>
        <p:grpSpPr>
          <a:xfrm>
            <a:off x="432892" y="3419475"/>
            <a:ext cx="10869018" cy="2979837"/>
            <a:chOff x="661492" y="3233043"/>
            <a:chExt cx="10869018" cy="2979837"/>
          </a:xfrm>
        </p:grpSpPr>
        <p:pic>
          <p:nvPicPr>
            <p:cNvPr id="12" name="Image 0" descr="preencoded.png">
              <a:extLst>
                <a:ext uri="{FF2B5EF4-FFF2-40B4-BE49-F238E27FC236}">
                  <a16:creationId xmlns:a16="http://schemas.microsoft.com/office/drawing/2014/main" id="{94FCAC0C-6DF6-2EBF-4539-D01E8F5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92" y="3233043"/>
              <a:ext cx="10869018" cy="2979837"/>
            </a:xfrm>
            <a:prstGeom prst="rect">
              <a:avLst/>
            </a:prstGeom>
          </p:spPr>
        </p:pic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0F1FBD94-1E4B-30DF-0C15-93B458BCCD8C}"/>
                </a:ext>
              </a:extLst>
            </p:cNvPr>
            <p:cNvSpPr/>
            <p:nvPr/>
          </p:nvSpPr>
          <p:spPr>
            <a:xfrm>
              <a:off x="1981247" y="4309813"/>
              <a:ext cx="1642466" cy="2940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375"/>
                </a:lnSpc>
              </a:pPr>
              <a:r>
                <a:rPr lang="en-US" sz="1125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Split Data</a:t>
              </a:r>
              <a:endParaRPr lang="en-US" sz="1125" dirty="0">
                <a:latin typeface="Segoe UI" panose="020B0502040204020203" pitchFamily="34" charset="0"/>
              </a:endParaRPr>
            </a:p>
          </p:txBody>
        </p:sp>
        <p:sp>
          <p:nvSpPr>
            <p:cNvPr id="20" name="Text 7">
              <a:extLst>
                <a:ext uri="{FF2B5EF4-FFF2-40B4-BE49-F238E27FC236}">
                  <a16:creationId xmlns:a16="http://schemas.microsoft.com/office/drawing/2014/main" id="{5F97055F-386E-2881-CCC7-DC1BD3927775}"/>
                </a:ext>
              </a:extLst>
            </p:cNvPr>
            <p:cNvSpPr/>
            <p:nvPr/>
          </p:nvSpPr>
          <p:spPr>
            <a:xfrm>
              <a:off x="1981247" y="4687550"/>
              <a:ext cx="1642466" cy="70580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125"/>
                </a:lnSpc>
              </a:pPr>
              <a:r>
                <a:rPr lang="en-US" sz="875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Divide dataset into 10 stratified folds</a:t>
              </a:r>
              <a:endParaRPr lang="en-US" sz="875" dirty="0">
                <a:latin typeface="Segoe UI" panose="020B0502040204020203" pitchFamily="34" charset="0"/>
              </a:endParaRPr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56000179-28BB-D5B0-29A9-E49504B45D2A}"/>
                </a:ext>
              </a:extLst>
            </p:cNvPr>
            <p:cNvSpPr/>
            <p:nvPr/>
          </p:nvSpPr>
          <p:spPr>
            <a:xfrm>
              <a:off x="4197995" y="4156888"/>
              <a:ext cx="1642466" cy="2940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375"/>
                </a:lnSpc>
              </a:pPr>
              <a:r>
                <a:rPr lang="en-US" sz="1125" dirty="0">
                  <a:solidFill>
                    <a:srgbClr val="272D45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Fold 1</a:t>
              </a:r>
              <a:endParaRPr lang="en-US" sz="1125" dirty="0">
                <a:latin typeface="Segoe UI" panose="020B0502040204020203" pitchFamily="34" charset="0"/>
              </a:endParaRPr>
            </a:p>
          </p:txBody>
        </p:sp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8F19BDEB-451D-3FE0-7151-0CBF3E2AEBA8}"/>
                </a:ext>
              </a:extLst>
            </p:cNvPr>
            <p:cNvSpPr/>
            <p:nvPr/>
          </p:nvSpPr>
          <p:spPr>
            <a:xfrm>
              <a:off x="4197995" y="4534624"/>
              <a:ext cx="1642466" cy="70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125"/>
                </a:lnSpc>
              </a:pPr>
              <a:r>
                <a:rPr lang="en-US" sz="875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Use fold 1 as test, remaining nine train</a:t>
              </a:r>
              <a:endParaRPr lang="en-US" sz="875" dirty="0">
                <a:latin typeface="Segoe UI" panose="020B0502040204020203" pitchFamily="34" charset="0"/>
              </a:endParaRPr>
            </a:p>
          </p:txBody>
        </p:sp>
        <p:sp>
          <p:nvSpPr>
            <p:cNvPr id="24" name="Text 10">
              <a:extLst>
                <a:ext uri="{FF2B5EF4-FFF2-40B4-BE49-F238E27FC236}">
                  <a16:creationId xmlns:a16="http://schemas.microsoft.com/office/drawing/2014/main" id="{36581BB0-E4E4-0CFF-7DBA-A11191317023}"/>
                </a:ext>
              </a:extLst>
            </p:cNvPr>
            <p:cNvSpPr/>
            <p:nvPr/>
          </p:nvSpPr>
          <p:spPr>
            <a:xfrm>
              <a:off x="6456570" y="4309813"/>
              <a:ext cx="1642466" cy="2940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375"/>
                </a:lnSpc>
              </a:pPr>
              <a:r>
                <a:rPr lang="en-US" sz="1125" dirty="0">
                  <a:solidFill>
                    <a:srgbClr val="272D45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Iterate Folds</a:t>
              </a:r>
              <a:endParaRPr lang="en-US" sz="1125" dirty="0">
                <a:latin typeface="Segoe UI" panose="020B0502040204020203" pitchFamily="34" charset="0"/>
              </a:endParaRPr>
            </a:p>
          </p:txBody>
        </p:sp>
        <p:sp>
          <p:nvSpPr>
            <p:cNvPr id="25" name="Text 11">
              <a:extLst>
                <a:ext uri="{FF2B5EF4-FFF2-40B4-BE49-F238E27FC236}">
                  <a16:creationId xmlns:a16="http://schemas.microsoft.com/office/drawing/2014/main" id="{E4096212-E2C8-0027-B40A-430DE3A59C47}"/>
                </a:ext>
              </a:extLst>
            </p:cNvPr>
            <p:cNvSpPr/>
            <p:nvPr/>
          </p:nvSpPr>
          <p:spPr>
            <a:xfrm>
              <a:off x="6456570" y="4687549"/>
              <a:ext cx="1642466" cy="4705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125"/>
                </a:lnSpc>
              </a:pPr>
              <a:r>
                <a:rPr lang="en-US" sz="875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Repeat for folds 2 through 10 as test</a:t>
              </a:r>
              <a:endParaRPr lang="en-US" sz="875" dirty="0">
                <a:latin typeface="Segoe UI" panose="020B0502040204020203" pitchFamily="34" charset="0"/>
              </a:endParaRPr>
            </a:p>
          </p:txBody>
        </p:sp>
        <p:sp>
          <p:nvSpPr>
            <p:cNvPr id="26" name="Text 12">
              <a:extLst>
                <a:ext uri="{FF2B5EF4-FFF2-40B4-BE49-F238E27FC236}">
                  <a16:creationId xmlns:a16="http://schemas.microsoft.com/office/drawing/2014/main" id="{F4D258B8-1C1A-2D09-ABE4-BFBD20E26015}"/>
                </a:ext>
              </a:extLst>
            </p:cNvPr>
            <p:cNvSpPr/>
            <p:nvPr/>
          </p:nvSpPr>
          <p:spPr>
            <a:xfrm>
              <a:off x="8684707" y="3921620"/>
              <a:ext cx="1642466" cy="2940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1375"/>
                </a:lnSpc>
              </a:pPr>
              <a:r>
                <a:rPr lang="en-US" sz="1125" dirty="0">
                  <a:solidFill>
                    <a:srgbClr val="272D45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Aggregate</a:t>
              </a:r>
              <a:endParaRPr lang="en-US" sz="1125" dirty="0">
                <a:latin typeface="Segoe UI" panose="020B0502040204020203" pitchFamily="34" charset="0"/>
              </a:endParaRPr>
            </a:p>
          </p:txBody>
        </p:sp>
        <p:sp>
          <p:nvSpPr>
            <p:cNvPr id="27" name="Text 13">
              <a:extLst>
                <a:ext uri="{FF2B5EF4-FFF2-40B4-BE49-F238E27FC236}">
                  <a16:creationId xmlns:a16="http://schemas.microsoft.com/office/drawing/2014/main" id="{D0FCB3A4-4595-C9A5-6A3E-B73CC862BC0C}"/>
                </a:ext>
              </a:extLst>
            </p:cNvPr>
            <p:cNvSpPr/>
            <p:nvPr/>
          </p:nvSpPr>
          <p:spPr>
            <a:xfrm>
              <a:off x="8684707" y="4299356"/>
              <a:ext cx="1642466" cy="9410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125"/>
                </a:lnSpc>
              </a:pPr>
              <a:r>
                <a:rPr lang="en-US" sz="875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Combine performance metrics across folds</a:t>
              </a:r>
              <a:endParaRPr lang="en-US" sz="875" dirty="0">
                <a:latin typeface="Segoe UI" panose="020B0502040204020203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756924-509C-6CB7-B896-69FB6120C4D8}"/>
              </a:ext>
            </a:extLst>
          </p:cNvPr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880F65-6ADD-D62D-9620-352BDA525F6D}"/>
              </a:ext>
            </a:extLst>
          </p:cNvPr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D3991B1-243B-407E-B79E-6EBFB4317C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5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5B48-8724-C0E9-37A1-46E6C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C29519-B43C-CD3A-6A74-E7E539B4C2F4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4AA65A5-29B5-5FCD-09A9-ABF615ED355A}"/>
              </a:ext>
            </a:extLst>
          </p:cNvPr>
          <p:cNvSpPr/>
          <p:nvPr/>
        </p:nvSpPr>
        <p:spPr>
          <a:xfrm>
            <a:off x="742592" y="3006685"/>
            <a:ext cx="111829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2: Synthetic Data Generation</a:t>
            </a:r>
            <a:endParaRPr lang="en-US" sz="4000" b="1" dirty="0">
              <a:solidFill>
                <a:srgbClr val="3E685E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0A93974-02EA-9014-DD7F-B8160DDD6911}"/>
              </a:ext>
            </a:extLst>
          </p:cNvPr>
          <p:cNvSpPr/>
          <p:nvPr/>
        </p:nvSpPr>
        <p:spPr>
          <a:xfrm>
            <a:off x="3391494" y="3626763"/>
            <a:ext cx="588514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800" i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Theory</a:t>
            </a:r>
            <a:r>
              <a:rPr lang="en-US" sz="2800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, Implementation &amp; Results</a:t>
            </a:r>
            <a:endParaRPr lang="en-US" sz="280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9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A70B3D-C1BB-06D1-61FD-85B77B8EEBF0}"/>
              </a:ext>
            </a:extLst>
          </p:cNvPr>
          <p:cNvSpPr/>
          <p:nvPr/>
        </p:nvSpPr>
        <p:spPr>
          <a:xfrm>
            <a:off x="4239101" y="1145239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5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PREGSAFE Toolkit: A deep dive 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5C1125-16E2-0244-46C6-449858628034}"/>
              </a:ext>
            </a:extLst>
          </p:cNvPr>
          <p:cNvGrpSpPr/>
          <p:nvPr/>
        </p:nvGrpSpPr>
        <p:grpSpPr>
          <a:xfrm>
            <a:off x="935828" y="1869725"/>
            <a:ext cx="2781355" cy="1643019"/>
            <a:chOff x="594122" y="1169670"/>
            <a:chExt cx="13442156" cy="931902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BE24CEB7-F8D4-B953-A835-6922D74A486B}"/>
                </a:ext>
              </a:extLst>
            </p:cNvPr>
            <p:cNvSpPr/>
            <p:nvPr/>
          </p:nvSpPr>
          <p:spPr>
            <a:xfrm>
              <a:off x="594122" y="1169670"/>
              <a:ext cx="13442156" cy="2823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Objective: Identify the optimal Synthetic Data Generation (SDG) technique</a:t>
              </a:r>
              <a:endParaRPr lang="en-US" sz="1150" dirty="0">
                <a:latin typeface="Arial" panose="020B0604020202020204" pitchFamily="34" charset="0"/>
              </a:endParaRP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E568ADA0-B4C5-1751-2738-F399AC686DC8}"/>
                </a:ext>
              </a:extLst>
            </p:cNvPr>
            <p:cNvSpPr/>
            <p:nvPr/>
          </p:nvSpPr>
          <p:spPr>
            <a:xfrm>
              <a:off x="594122" y="1574363"/>
              <a:ext cx="13442156" cy="237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15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Branch A (Statistical): SMOTE, </a:t>
              </a:r>
            </a:p>
            <a:p>
              <a:pPr algn="l">
                <a:lnSpc>
                  <a:spcPts val="1850"/>
                </a:lnSpc>
                <a:buSzPct val="100000"/>
              </a:pPr>
              <a:r>
                <a:rPr lang="en-US" sz="115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	Borderline-SMOTE, SVM-SMOTE</a:t>
              </a:r>
              <a:endParaRPr lang="en-US" sz="1150" dirty="0">
                <a:latin typeface="Arial" panose="020B0604020202020204" pitchFamily="34" charset="0"/>
              </a:endParaRPr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226C4281-6099-F9FC-A436-B1DC343F9BA8}"/>
                </a:ext>
              </a:extLst>
            </p:cNvPr>
            <p:cNvSpPr/>
            <p:nvPr/>
          </p:nvSpPr>
          <p:spPr>
            <a:xfrm>
              <a:off x="594122" y="1863923"/>
              <a:ext cx="13442156" cy="237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15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Branch B (Deep Learning): TVAE (Variational Autoencoder), </a:t>
              </a:r>
            </a:p>
            <a:p>
              <a:pPr algn="l">
                <a:lnSpc>
                  <a:spcPts val="1850"/>
                </a:lnSpc>
                <a:buSzPct val="100000"/>
              </a:pPr>
              <a:r>
                <a:rPr lang="en-US" sz="1150" dirty="0">
                  <a:solidFill>
                    <a:srgbClr val="2C3249"/>
                  </a:solidFill>
                  <a:latin typeface="Arial" panose="020B0604020202020204" pitchFamily="34" charset="0"/>
                  <a:ea typeface="Martel Sans" pitchFamily="34" charset="-122"/>
                  <a:cs typeface="Arial" panose="020B0604020202020204" pitchFamily="34" charset="0"/>
                </a:rPr>
                <a:t>	CTGAN (Adversarial Network)</a:t>
              </a:r>
              <a:endParaRPr lang="en-US" sz="1150" dirty="0">
                <a:latin typeface="Arial" panose="020B060402020202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9A07D55-FE47-0421-7C40-0AF37CBC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0" y="1794896"/>
            <a:ext cx="10951934" cy="345375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B39C5C-7F25-E332-A5D3-6D71D68CEC0E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E5F2B4-FE69-F2F4-B60C-84B1267E6F82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BAC6-2C8F-AAFF-FB97-41ECC1B3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FAF0BCA-A319-8C07-7735-13AC29CBEEA1}"/>
              </a:ext>
            </a:extLst>
          </p:cNvPr>
          <p:cNvSpPr/>
          <p:nvPr/>
        </p:nvSpPr>
        <p:spPr>
          <a:xfrm>
            <a:off x="1700208" y="1011933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Understanding SMOTE – How does it work?(1/2)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46779E9-AD0B-025D-161F-FD7A89AFB324}"/>
              </a:ext>
            </a:extLst>
          </p:cNvPr>
          <p:cNvSpPr/>
          <p:nvPr/>
        </p:nvSpPr>
        <p:spPr>
          <a:xfrm>
            <a:off x="534829" y="367665"/>
            <a:ext cx="3342799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>
              <a:latin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78A09A-FBD9-E3EF-0370-94FD57703E93}"/>
              </a:ext>
            </a:extLst>
          </p:cNvPr>
          <p:cNvGrpSpPr/>
          <p:nvPr/>
        </p:nvGrpSpPr>
        <p:grpSpPr>
          <a:xfrm>
            <a:off x="687229" y="1875003"/>
            <a:ext cx="4440071" cy="4192422"/>
            <a:chOff x="534829" y="1052988"/>
            <a:chExt cx="13560743" cy="2242250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A079F32F-DEFA-0A86-726B-3DB2F6F2DA73}"/>
                </a:ext>
              </a:extLst>
            </p:cNvPr>
            <p:cNvSpPr/>
            <p:nvPr/>
          </p:nvSpPr>
          <p:spPr>
            <a:xfrm>
              <a:off x="534829" y="1052988"/>
              <a:ext cx="13560743" cy="22422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171450" indent="-171450" algn="l">
                <a:lnSpc>
                  <a:spcPts val="1650"/>
                </a:lnSpc>
                <a:buFont typeface="Arial" panose="020B0604020202020204" pitchFamily="34" charset="0"/>
                <a:buChar char="•"/>
              </a:pPr>
              <a:r>
                <a:rPr lang="en-US" sz="105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Synthetic Minority Oversampling Technique (SMOTE)</a:t>
              </a: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is a statistical method for addressing class imbalance. It works by generating</a:t>
              </a:r>
            </a:p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synthetic samples in feature space</a:t>
              </a:r>
            </a:p>
            <a:p>
              <a:pPr>
                <a:lnSpc>
                  <a:spcPts val="1650"/>
                </a:lnSpc>
              </a:pPr>
              <a:endParaRPr lang="en-US" sz="10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Formula: </a:t>
              </a:r>
              <a:r>
                <a:rPr lang="en-US" sz="1050" dirty="0" err="1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New_sample</a:t>
              </a: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= Original + random(0,1) × (Neighbor - Original)</a:t>
              </a:r>
            </a:p>
            <a:p>
              <a:pPr>
                <a:lnSpc>
                  <a:spcPts val="1650"/>
                </a:lnSpc>
              </a:pPr>
              <a:endParaRPr lang="en-US" sz="1050" dirty="0">
                <a:solidFill>
                  <a:srgbClr val="2C324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It Guarantees synthetic samples lie within minority class boundaries,</a:t>
              </a:r>
            </a:p>
            <a:p>
              <a:pPr>
                <a:lnSpc>
                  <a:spcPts val="1650"/>
                </a:lnSpc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Expanding and smoothing  boundaries for better classification</a:t>
              </a:r>
              <a:endParaRPr lang="en-US" sz="1050" dirty="0">
                <a:latin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endParaRPr lang="en-US" sz="1050" dirty="0">
                <a:latin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endParaRPr lang="en-US" sz="1050" dirty="0">
                <a:latin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endParaRPr lang="en-US" sz="1050" dirty="0">
                <a:latin typeface="Segoe UI" panose="020B0502040204020203" pitchFamily="34" charset="0"/>
              </a:endParaRPr>
            </a:p>
            <a:p>
              <a:pPr>
                <a:lnSpc>
                  <a:spcPts val="1650"/>
                </a:lnSpc>
              </a:pPr>
              <a:endParaRPr lang="en-US" sz="1050" dirty="0">
                <a:latin typeface="Segoe UI" panose="020B0502040204020203" pitchFamily="34" charset="0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B5C33797-B144-198F-1C73-4A7A23198C01}"/>
                </a:ext>
              </a:extLst>
            </p:cNvPr>
            <p:cNvSpPr/>
            <p:nvPr/>
          </p:nvSpPr>
          <p:spPr>
            <a:xfrm>
              <a:off x="534829" y="1417201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D827165A-0E66-2938-E951-C73BF75FB23E}"/>
                </a:ext>
              </a:extLst>
            </p:cNvPr>
            <p:cNvSpPr/>
            <p:nvPr/>
          </p:nvSpPr>
          <p:spPr>
            <a:xfrm>
              <a:off x="534829" y="1677829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37D694AD-5EAB-3985-698C-7EDEFA091790}"/>
                </a:ext>
              </a:extLst>
            </p:cNvPr>
            <p:cNvSpPr/>
            <p:nvPr/>
          </p:nvSpPr>
          <p:spPr>
            <a:xfrm>
              <a:off x="534829" y="1938457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B63C9648-5D21-483F-66DF-EA8F3D415966}"/>
                </a:ext>
              </a:extLst>
            </p:cNvPr>
            <p:cNvSpPr/>
            <p:nvPr/>
          </p:nvSpPr>
          <p:spPr>
            <a:xfrm>
              <a:off x="534829" y="2199084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1A19BB7D-465C-518B-C762-15B432218607}"/>
                </a:ext>
              </a:extLst>
            </p:cNvPr>
            <p:cNvSpPr/>
            <p:nvPr/>
          </p:nvSpPr>
          <p:spPr>
            <a:xfrm>
              <a:off x="534829" y="2459712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50"/>
                </a:lnSpc>
                <a:buSzPct val="100000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5B00E087-C54E-2B60-A107-40A48A661AB0}"/>
                </a:ext>
              </a:extLst>
            </p:cNvPr>
            <p:cNvSpPr/>
            <p:nvPr/>
          </p:nvSpPr>
          <p:spPr>
            <a:xfrm>
              <a:off x="534829" y="2720340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50"/>
                </a:lnSpc>
                <a:buSzPct val="100000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AD8ED320-9F1D-4FB3-2038-5E011CE2C3C5}"/>
                </a:ext>
              </a:extLst>
            </p:cNvPr>
            <p:cNvSpPr/>
            <p:nvPr/>
          </p:nvSpPr>
          <p:spPr>
            <a:xfrm>
              <a:off x="534829" y="2980968"/>
              <a:ext cx="13560743" cy="2138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50"/>
                </a:lnSpc>
                <a:buSzPct val="100000"/>
              </a:pPr>
              <a:endParaRPr lang="en-US" sz="10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65046D-98E0-5276-6FC4-8DCB2B8216CE}"/>
              </a:ext>
            </a:extLst>
          </p:cNvPr>
          <p:cNvGrpSpPr/>
          <p:nvPr/>
        </p:nvGrpSpPr>
        <p:grpSpPr>
          <a:xfrm>
            <a:off x="3086697" y="1837471"/>
            <a:ext cx="11312721" cy="3538880"/>
            <a:chOff x="3086697" y="1837471"/>
            <a:chExt cx="11312721" cy="3538880"/>
          </a:xfrm>
        </p:grpSpPr>
        <p:pic>
          <p:nvPicPr>
            <p:cNvPr id="21" name="Image 0" descr="preencoded.png">
              <a:extLst>
                <a:ext uri="{FF2B5EF4-FFF2-40B4-BE49-F238E27FC236}">
                  <a16:creationId xmlns:a16="http://schemas.microsoft.com/office/drawing/2014/main" id="{02B559CB-6C72-B465-C42D-F3732D35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950" y="1837471"/>
              <a:ext cx="6924675" cy="35388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129765-AE2E-C539-E6B0-87E9E354A446}"/>
                </a:ext>
              </a:extLst>
            </p:cNvPr>
            <p:cNvSpPr txBox="1"/>
            <p:nvPr/>
          </p:nvSpPr>
          <p:spPr>
            <a:xfrm>
              <a:off x="5127300" y="4137750"/>
              <a:ext cx="1888451" cy="991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Original minority class instances in the dataset. These are the rare cases we need to augment.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049B93-2CC3-7BDF-F9AE-32D4EF7541CE}"/>
                </a:ext>
              </a:extLst>
            </p:cNvPr>
            <p:cNvSpPr txBox="1"/>
            <p:nvPr/>
          </p:nvSpPr>
          <p:spPr>
            <a:xfrm>
              <a:off x="5414006" y="4034279"/>
              <a:ext cx="6157912" cy="314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800" b="1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Find Neighbors</a:t>
              </a:r>
              <a:endParaRPr lang="en-US" sz="1800" b="1" dirty="0">
                <a:latin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3026D3-CE2A-4887-F487-CE72B9FB0E70}"/>
                </a:ext>
              </a:extLst>
            </p:cNvPr>
            <p:cNvSpPr txBox="1"/>
            <p:nvPr/>
          </p:nvSpPr>
          <p:spPr>
            <a:xfrm>
              <a:off x="3086697" y="3789358"/>
              <a:ext cx="6157912" cy="314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800" b="1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Minority Points</a:t>
              </a:r>
              <a:endParaRPr lang="en-US" sz="1800" b="1" dirty="0">
                <a:latin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E2B017-C464-D4BA-240D-2AD8E0335F3C}"/>
                </a:ext>
              </a:extLst>
            </p:cNvPr>
            <p:cNvSpPr txBox="1"/>
            <p:nvPr/>
          </p:nvSpPr>
          <p:spPr>
            <a:xfrm>
              <a:off x="7831931" y="2034468"/>
              <a:ext cx="6157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SMOTE</a:t>
              </a:r>
              <a:endParaRPr lang="en-US" dirty="0">
                <a:solidFill>
                  <a:schemeClr val="bg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E50FF8-C166-E71A-99CC-F41A6B7299C9}"/>
                </a:ext>
              </a:extLst>
            </p:cNvPr>
            <p:cNvSpPr txBox="1"/>
            <p:nvPr/>
          </p:nvSpPr>
          <p:spPr>
            <a:xfrm>
              <a:off x="6176251" y="4363075"/>
              <a:ext cx="4440071" cy="811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Identify k-nearest minority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neighbors for each point.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Typically k=5 neighbors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are used for interpolation.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224" name="Text 14">
              <a:extLst>
                <a:ext uri="{FF2B5EF4-FFF2-40B4-BE49-F238E27FC236}">
                  <a16:creationId xmlns:a16="http://schemas.microsoft.com/office/drawing/2014/main" id="{8E2D5CF1-64D9-7486-173F-7D5690D82A08}"/>
                </a:ext>
              </a:extLst>
            </p:cNvPr>
            <p:cNvSpPr/>
            <p:nvPr/>
          </p:nvSpPr>
          <p:spPr>
            <a:xfrm>
              <a:off x="9631414" y="3930416"/>
              <a:ext cx="2331738" cy="3835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b="1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Augmented Set</a:t>
              </a:r>
              <a:endParaRPr lang="en-US" b="1" dirty="0">
                <a:latin typeface="Segoe UI" panose="020B0502040204020203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DD51407-EC4E-8C4B-9803-9781E47882D5}"/>
                </a:ext>
              </a:extLst>
            </p:cNvPr>
            <p:cNvSpPr txBox="1"/>
            <p:nvPr/>
          </p:nvSpPr>
          <p:spPr>
            <a:xfrm>
              <a:off x="7169944" y="4181801"/>
              <a:ext cx="7229474" cy="824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8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Generate synthetic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8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samples along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8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</a:t>
              </a:r>
              <a:r>
                <a:rPr lang="en-US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l</a:t>
              </a:r>
              <a:r>
                <a:rPr lang="en-US" sz="18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ines between </a:t>
              </a:r>
            </a:p>
            <a:p>
              <a:pPr marL="0" indent="0" algn="ctr">
                <a:lnSpc>
                  <a:spcPts val="1350"/>
                </a:lnSpc>
                <a:buNone/>
              </a:pPr>
              <a:r>
                <a:rPr lang="en-US" sz="18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points and neighbors.</a:t>
              </a:r>
              <a:endParaRPr lang="en-US" sz="1800" dirty="0">
                <a:latin typeface="Segoe UI" panose="020B0502040204020203" pitchFamily="34" charset="0"/>
              </a:endParaRPr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CF2464D-D1DF-4678-BFFA-5EA0EBECFFBD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68112F-B2DA-2F0B-D916-373FA3E738D7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941B-CB2C-BEB9-D5C5-EC35AF70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CACE52-5776-E173-CC68-1C09FDF219E3}"/>
              </a:ext>
            </a:extLst>
          </p:cNvPr>
          <p:cNvSpPr txBox="1"/>
          <p:nvPr/>
        </p:nvSpPr>
        <p:spPr>
          <a:xfrm>
            <a:off x="1716881" y="1026845"/>
            <a:ext cx="933211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Understanding SMOTE – How does it work?(2/2)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328E21D-4A0F-E623-D467-706711F1BE62}"/>
              </a:ext>
            </a:extLst>
          </p:cNvPr>
          <p:cNvSpPr/>
          <p:nvPr/>
        </p:nvSpPr>
        <p:spPr>
          <a:xfrm>
            <a:off x="956072" y="3126938"/>
            <a:ext cx="13823156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72B68-BAEE-F89A-64DF-7F704476C969}"/>
              </a:ext>
            </a:extLst>
          </p:cNvPr>
          <p:cNvSpPr txBox="1"/>
          <p:nvPr/>
        </p:nvSpPr>
        <p:spPr>
          <a:xfrm>
            <a:off x="447676" y="2571431"/>
            <a:ext cx="7419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The </a:t>
            </a:r>
            <a:r>
              <a:rPr lang="en-US" b="1" dirty="0">
                <a:latin typeface="Segoe UI" panose="020B0502040204020203" pitchFamily="34" charset="0"/>
              </a:rPr>
              <a:t>neighbor search</a:t>
            </a:r>
            <a:r>
              <a:rPr lang="en-US" dirty="0">
                <a:latin typeface="Segoe UI" panose="020B0502040204020203" pitchFamily="34" charset="0"/>
              </a:rPr>
              <a:t> identifies a real data</a:t>
            </a:r>
          </a:p>
          <a:p>
            <a:r>
              <a:rPr lang="en-US" dirty="0">
                <a:latin typeface="Segoe UI" panose="020B0502040204020203" pitchFamily="34" charset="0"/>
              </a:rPr>
              <a:t>point from the minority class and finds its </a:t>
            </a:r>
          </a:p>
          <a:p>
            <a:r>
              <a:rPr lang="en-US" dirty="0">
                <a:latin typeface="Segoe UI" panose="020B0502040204020203" pitchFamily="34" charset="0"/>
              </a:rPr>
              <a:t>most similar existing matches (k-nearest </a:t>
            </a:r>
          </a:p>
          <a:p>
            <a:r>
              <a:rPr lang="en-US" dirty="0">
                <a:latin typeface="Segoe UI" panose="020B0502040204020203" pitchFamily="34" charset="0"/>
              </a:rPr>
              <a:t>neighbors) within the dataset. 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The </a:t>
            </a:r>
            <a:r>
              <a:rPr lang="en-US" b="1" dirty="0">
                <a:latin typeface="Segoe UI" panose="020B0502040204020203" pitchFamily="34" charset="0"/>
              </a:rPr>
              <a:t>interpolation</a:t>
            </a:r>
            <a:r>
              <a:rPr lang="en-US" dirty="0">
                <a:latin typeface="Segoe UI" panose="020B0502040204020203" pitchFamily="34" charset="0"/>
              </a:rPr>
              <a:t> step </a:t>
            </a:r>
          </a:p>
          <a:p>
            <a:r>
              <a:rPr lang="en-US" dirty="0">
                <a:latin typeface="Segoe UI" panose="020B0502040204020203" pitchFamily="34" charset="0"/>
              </a:rPr>
              <a:t>generates synthetic data by mathematically </a:t>
            </a:r>
          </a:p>
          <a:p>
            <a:r>
              <a:rPr lang="en-US" dirty="0">
                <a:latin typeface="Segoe UI" panose="020B0502040204020203" pitchFamily="34" charset="0"/>
              </a:rPr>
              <a:t>selecting a new point along the line </a:t>
            </a:r>
          </a:p>
          <a:p>
            <a:r>
              <a:rPr lang="en-US" dirty="0">
                <a:latin typeface="Segoe UI" panose="020B0502040204020203" pitchFamily="34" charset="0"/>
              </a:rPr>
              <a:t>Connecting these real examples.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C4E2D-4264-2400-01F8-6CFC8B049375}"/>
              </a:ext>
            </a:extLst>
          </p:cNvPr>
          <p:cNvSpPr txBox="1"/>
          <p:nvPr/>
        </p:nvSpPr>
        <p:spPr>
          <a:xfrm>
            <a:off x="4595813" y="6370219"/>
            <a:ext cx="7419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</a:rPr>
              <a:t>Source: Generated by Gemini 3.0 pro preview nano banana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3DE54-4EA5-A641-CF44-92B65AA16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46" y="2251611"/>
            <a:ext cx="6538146" cy="34919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F2C5FC-C1FE-F048-36F2-23525E4ED28A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CB16-0349-0E18-5756-3FAA82D5BA49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44F7-2471-08D2-DC8C-00181584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B883DE4-ED60-5009-A59F-94106825851A}"/>
              </a:ext>
            </a:extLst>
          </p:cNvPr>
          <p:cNvSpPr/>
          <p:nvPr/>
        </p:nvSpPr>
        <p:spPr>
          <a:xfrm>
            <a:off x="2497201" y="1004157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Understanding TVAE– is it viable? (1/2)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FE23BD8-9789-2ACC-18FE-D3BFCAC7D328}"/>
              </a:ext>
            </a:extLst>
          </p:cNvPr>
          <p:cNvSpPr/>
          <p:nvPr/>
        </p:nvSpPr>
        <p:spPr>
          <a:xfrm>
            <a:off x="534829" y="367665"/>
            <a:ext cx="3342799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>
              <a:latin typeface="Segoe UI" panose="020B0502040204020203" pitchFamily="34" charset="0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AAB834C-7FF9-BF73-1634-0CFB268FA931}"/>
              </a:ext>
            </a:extLst>
          </p:cNvPr>
          <p:cNvGrpSpPr/>
          <p:nvPr/>
        </p:nvGrpSpPr>
        <p:grpSpPr>
          <a:xfrm>
            <a:off x="1049148" y="3429000"/>
            <a:ext cx="10323702" cy="2527895"/>
            <a:chOff x="395526" y="1919239"/>
            <a:chExt cx="13420248" cy="3286125"/>
          </a:xfrm>
        </p:grpSpPr>
        <p:pic>
          <p:nvPicPr>
            <p:cNvPr id="13" name="Image 0" descr="preencoded.png">
              <a:extLst>
                <a:ext uri="{FF2B5EF4-FFF2-40B4-BE49-F238E27FC236}">
                  <a16:creationId xmlns:a16="http://schemas.microsoft.com/office/drawing/2014/main" id="{B3E9D520-5666-0365-77C6-87C209642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26" y="1919239"/>
              <a:ext cx="4473416" cy="605076"/>
            </a:xfrm>
            <a:prstGeom prst="rect">
              <a:avLst/>
            </a:prstGeom>
          </p:spPr>
        </p:pic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76A70B12-AFF6-7BBC-F00C-A1E5A7CF6352}"/>
                </a:ext>
              </a:extLst>
            </p:cNvPr>
            <p:cNvSpPr/>
            <p:nvPr/>
          </p:nvSpPr>
          <p:spPr>
            <a:xfrm>
              <a:off x="546735" y="2675524"/>
              <a:ext cx="1890951" cy="2363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Input Data</a:t>
              </a:r>
              <a:endParaRPr lang="en-US" sz="1450" dirty="0">
                <a:latin typeface="Segoe UI" panose="020B0502040204020203" pitchFamily="34" charset="0"/>
              </a:endParaRPr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8A8DC59A-EB64-C7DD-A8BA-5D228A9187E5}"/>
                </a:ext>
              </a:extLst>
            </p:cNvPr>
            <p:cNvSpPr/>
            <p:nvPr/>
          </p:nvSpPr>
          <p:spPr>
            <a:xfrm>
              <a:off x="546735" y="3002589"/>
              <a:ext cx="4170998" cy="2420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Raw tabular features and columns enter the model.</a:t>
              </a:r>
              <a:endParaRPr lang="en-US" sz="1150" dirty="0">
                <a:latin typeface="Segoe UI" panose="020B0502040204020203" pitchFamily="34" charset="0"/>
              </a:endParaRPr>
            </a:p>
          </p:txBody>
        </p:sp>
        <p:pic>
          <p:nvPicPr>
            <p:cNvPr id="16" name="Image 1" descr="preencoded.png">
              <a:extLst>
                <a:ext uri="{FF2B5EF4-FFF2-40B4-BE49-F238E27FC236}">
                  <a16:creationId xmlns:a16="http://schemas.microsoft.com/office/drawing/2014/main" id="{A1A7890E-F9F9-E1FD-4D7E-A6E17C55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942" y="1919239"/>
              <a:ext cx="4473416" cy="605076"/>
            </a:xfrm>
            <a:prstGeom prst="rect">
              <a:avLst/>
            </a:prstGeom>
          </p:spPr>
        </p:pic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9D78BCA9-E004-49DC-CE78-CB36D0560F1E}"/>
                </a:ext>
              </a:extLst>
            </p:cNvPr>
            <p:cNvSpPr/>
            <p:nvPr/>
          </p:nvSpPr>
          <p:spPr>
            <a:xfrm>
              <a:off x="5020151" y="2675524"/>
              <a:ext cx="1890951" cy="2363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Encoder</a:t>
              </a:r>
              <a:endParaRPr lang="en-US" sz="1450" dirty="0">
                <a:latin typeface="Segoe UI" panose="020B0502040204020203" pitchFamily="34" charset="0"/>
              </a:endParaRPr>
            </a:p>
          </p:txBody>
        </p:sp>
        <p:sp>
          <p:nvSpPr>
            <p:cNvPr id="18" name="Text 14">
              <a:extLst>
                <a:ext uri="{FF2B5EF4-FFF2-40B4-BE49-F238E27FC236}">
                  <a16:creationId xmlns:a16="http://schemas.microsoft.com/office/drawing/2014/main" id="{8CE34BA5-3ED7-67C6-57A4-D8D5B96D687C}"/>
                </a:ext>
              </a:extLst>
            </p:cNvPr>
            <p:cNvSpPr/>
            <p:nvPr/>
          </p:nvSpPr>
          <p:spPr>
            <a:xfrm>
              <a:off x="5020151" y="3002589"/>
              <a:ext cx="4170998" cy="4841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Maps the input data to parameters of a latent distribution. (great for privacy)</a:t>
              </a:r>
              <a:endParaRPr lang="en-US" sz="1150" dirty="0">
                <a:latin typeface="Segoe UI" panose="020B0502040204020203" pitchFamily="34" charset="0"/>
              </a:endParaRPr>
            </a:p>
          </p:txBody>
        </p:sp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C9DAEADE-31E3-9EE7-1AAC-113079A0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42358" y="1919239"/>
              <a:ext cx="4473416" cy="605076"/>
            </a:xfrm>
            <a:prstGeom prst="rect">
              <a:avLst/>
            </a:prstGeom>
          </p:spPr>
        </p:pic>
        <p:sp>
          <p:nvSpPr>
            <p:cNvPr id="20" name="Text 15">
              <a:extLst>
                <a:ext uri="{FF2B5EF4-FFF2-40B4-BE49-F238E27FC236}">
                  <a16:creationId xmlns:a16="http://schemas.microsoft.com/office/drawing/2014/main" id="{D4DE6F70-7531-DC03-6F9F-039AD94C38DC}"/>
                </a:ext>
              </a:extLst>
            </p:cNvPr>
            <p:cNvSpPr/>
            <p:nvPr/>
          </p:nvSpPr>
          <p:spPr>
            <a:xfrm>
              <a:off x="9493568" y="2675524"/>
              <a:ext cx="1890951" cy="2363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Latent Space</a:t>
              </a:r>
              <a:endParaRPr lang="en-US" sz="1450" dirty="0">
                <a:latin typeface="Segoe UI" panose="020B0502040204020203" pitchFamily="34" charset="0"/>
              </a:endParaRPr>
            </a:p>
          </p:txBody>
        </p:sp>
        <p:sp>
          <p:nvSpPr>
            <p:cNvPr id="22" name="Text 16">
              <a:extLst>
                <a:ext uri="{FF2B5EF4-FFF2-40B4-BE49-F238E27FC236}">
                  <a16:creationId xmlns:a16="http://schemas.microsoft.com/office/drawing/2014/main" id="{CD5DC4EF-361F-7963-7820-FC6DD320CC45}"/>
                </a:ext>
              </a:extLst>
            </p:cNvPr>
            <p:cNvSpPr/>
            <p:nvPr/>
          </p:nvSpPr>
          <p:spPr>
            <a:xfrm>
              <a:off x="9493568" y="3002589"/>
              <a:ext cx="4170998" cy="4841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A probabilistic bottleneck representing compressed features (mean, log-variance).</a:t>
              </a:r>
              <a:endParaRPr lang="en-US" sz="1150" dirty="0">
                <a:latin typeface="Segoe UI" panose="020B0502040204020203" pitchFamily="34" charset="0"/>
              </a:endParaRPr>
            </a:p>
          </p:txBody>
        </p:sp>
        <p:pic>
          <p:nvPicPr>
            <p:cNvPr id="24" name="Image 3" descr="preencoded.png">
              <a:extLst>
                <a:ext uri="{FF2B5EF4-FFF2-40B4-BE49-F238E27FC236}">
                  <a16:creationId xmlns:a16="http://schemas.microsoft.com/office/drawing/2014/main" id="{980C5BF1-B038-7A10-202C-AC55C6D9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26" y="3637906"/>
              <a:ext cx="4473416" cy="605076"/>
            </a:xfrm>
            <a:prstGeom prst="rect">
              <a:avLst/>
            </a:prstGeom>
          </p:spPr>
        </p:pic>
        <p:sp>
          <p:nvSpPr>
            <p:cNvPr id="26" name="Text 17">
              <a:extLst>
                <a:ext uri="{FF2B5EF4-FFF2-40B4-BE49-F238E27FC236}">
                  <a16:creationId xmlns:a16="http://schemas.microsoft.com/office/drawing/2014/main" id="{BF78B3C0-B757-2EF8-8278-4EA0B4488445}"/>
                </a:ext>
              </a:extLst>
            </p:cNvPr>
            <p:cNvSpPr/>
            <p:nvPr/>
          </p:nvSpPr>
          <p:spPr>
            <a:xfrm>
              <a:off x="546735" y="4394191"/>
              <a:ext cx="1890951" cy="2363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Decoder</a:t>
              </a:r>
              <a:endParaRPr lang="en-US" sz="1450" dirty="0">
                <a:latin typeface="Segoe UI" panose="020B0502040204020203" pitchFamily="34" charset="0"/>
              </a:endParaRPr>
            </a:p>
          </p:txBody>
        </p:sp>
        <p:sp>
          <p:nvSpPr>
            <p:cNvPr id="28" name="Text 18">
              <a:extLst>
                <a:ext uri="{FF2B5EF4-FFF2-40B4-BE49-F238E27FC236}">
                  <a16:creationId xmlns:a16="http://schemas.microsoft.com/office/drawing/2014/main" id="{034ADA92-A2A3-B9C1-97B3-7EFBEB3B8C23}"/>
                </a:ext>
              </a:extLst>
            </p:cNvPr>
            <p:cNvSpPr/>
            <p:nvPr/>
          </p:nvSpPr>
          <p:spPr>
            <a:xfrm>
              <a:off x="546735" y="4721256"/>
              <a:ext cx="4170998" cy="4841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Samples from the latent space to reconstruct the original data.</a:t>
              </a:r>
              <a:endParaRPr lang="en-US" sz="1150" dirty="0">
                <a:latin typeface="Segoe UI" panose="020B0502040204020203" pitchFamily="34" charset="0"/>
              </a:endParaRPr>
            </a:p>
          </p:txBody>
        </p:sp>
        <p:pic>
          <p:nvPicPr>
            <p:cNvPr id="30" name="Image 4" descr="preencoded.png">
              <a:extLst>
                <a:ext uri="{FF2B5EF4-FFF2-40B4-BE49-F238E27FC236}">
                  <a16:creationId xmlns:a16="http://schemas.microsoft.com/office/drawing/2014/main" id="{58B60143-8DD7-FAC2-87F2-F9F4AEDE6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8942" y="3637906"/>
              <a:ext cx="4473416" cy="605076"/>
            </a:xfrm>
            <a:prstGeom prst="rect">
              <a:avLst/>
            </a:prstGeom>
          </p:spPr>
        </p:pic>
        <p:sp>
          <p:nvSpPr>
            <p:cNvPr id="225" name="Text 19">
              <a:extLst>
                <a:ext uri="{FF2B5EF4-FFF2-40B4-BE49-F238E27FC236}">
                  <a16:creationId xmlns:a16="http://schemas.microsoft.com/office/drawing/2014/main" id="{3C73F8AA-F55E-D1CA-7952-7D8BEF5CD2D6}"/>
                </a:ext>
              </a:extLst>
            </p:cNvPr>
            <p:cNvSpPr/>
            <p:nvPr/>
          </p:nvSpPr>
          <p:spPr>
            <a:xfrm>
              <a:off x="5020151" y="4394191"/>
              <a:ext cx="1890951" cy="2363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Reconstructed Data</a:t>
              </a:r>
              <a:endParaRPr lang="en-US" sz="1450" dirty="0">
                <a:latin typeface="Segoe UI" panose="020B0502040204020203" pitchFamily="34" charset="0"/>
              </a:endParaRPr>
            </a:p>
          </p:txBody>
        </p:sp>
        <p:sp>
          <p:nvSpPr>
            <p:cNvPr id="227" name="Text 20">
              <a:extLst>
                <a:ext uri="{FF2B5EF4-FFF2-40B4-BE49-F238E27FC236}">
                  <a16:creationId xmlns:a16="http://schemas.microsoft.com/office/drawing/2014/main" id="{2398B106-3805-5998-0F5D-119AAC0EA1CF}"/>
                </a:ext>
              </a:extLst>
            </p:cNvPr>
            <p:cNvSpPr/>
            <p:nvPr/>
          </p:nvSpPr>
          <p:spPr>
            <a:xfrm>
              <a:off x="5020151" y="4721256"/>
              <a:ext cx="4170998" cy="4841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1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output, aiming to match the initial input for training the VAE. </a:t>
              </a:r>
              <a:endParaRPr lang="en-US" sz="11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29" name="Text 2">
            <a:extLst>
              <a:ext uri="{FF2B5EF4-FFF2-40B4-BE49-F238E27FC236}">
                <a16:creationId xmlns:a16="http://schemas.microsoft.com/office/drawing/2014/main" id="{39B18394-BD00-0C6E-D878-A32CB6BDA756}"/>
              </a:ext>
            </a:extLst>
          </p:cNvPr>
          <p:cNvSpPr/>
          <p:nvPr/>
        </p:nvSpPr>
        <p:spPr>
          <a:xfrm>
            <a:off x="605076" y="1604129"/>
            <a:ext cx="13420249" cy="203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TVAE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is a deep learning approach adapted for tabular data Based on Variational Autoencoder (VAE) architecture. </a:t>
            </a: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It utilizes Two main components: Encoder and Decoder. </a:t>
            </a: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Optimizes Evidence Lower Bound (ELBO) objective function Handles mixed data types </a:t>
            </a: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(continuous and categorical variables)</a:t>
            </a:r>
            <a:endParaRPr lang="en-US" sz="1600" dirty="0">
              <a:latin typeface="Segoe UI" panose="020B0502040204020203" pitchFamily="34" charset="0"/>
            </a:endParaRP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dirty="0"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Uses mode-specific normalization for different column types</a:t>
            </a:r>
            <a:endParaRPr lang="en-US" sz="1600" dirty="0">
              <a:latin typeface="Segoe UI" panose="020B0502040204020203" pitchFamily="34" charset="0"/>
            </a:endParaRP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Challenge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: Struggles with conditional sampling for rare classes</a:t>
            </a:r>
            <a:endParaRPr lang="en-US" sz="1600" dirty="0">
              <a:latin typeface="Segoe UI" panose="020B0502040204020203" pitchFamily="34" charset="0"/>
            </a:endParaRP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endParaRPr lang="en-US" sz="1150" dirty="0">
              <a:latin typeface="Segoe UI" panose="020B0502040204020203" pitchFamily="34" charset="0"/>
            </a:endParaRPr>
          </a:p>
          <a:p>
            <a:pPr marL="342900" indent="-342900">
              <a:lnSpc>
                <a:spcPts val="1900"/>
              </a:lnSpc>
              <a:buSzPct val="100000"/>
              <a:buFontTx/>
              <a:buChar char="•"/>
            </a:pPr>
            <a:endParaRPr lang="en-US" sz="1150" dirty="0">
              <a:latin typeface="Segoe UI" panose="020B0502040204020203" pitchFamily="34" charset="0"/>
            </a:endParaRPr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endParaRPr lang="en-US" sz="1150" dirty="0">
              <a:latin typeface="Segoe UI" panose="020B0502040204020203" pitchFamily="34" charset="0"/>
            </a:endParaRPr>
          </a:p>
        </p:txBody>
      </p:sp>
      <p:sp>
        <p:nvSpPr>
          <p:cNvPr id="230" name="Text 3">
            <a:extLst>
              <a:ext uri="{FF2B5EF4-FFF2-40B4-BE49-F238E27FC236}">
                <a16:creationId xmlns:a16="http://schemas.microsoft.com/office/drawing/2014/main" id="{2F565646-516E-366E-5819-E26D34D644F7}"/>
              </a:ext>
            </a:extLst>
          </p:cNvPr>
          <p:cNvSpPr/>
          <p:nvPr/>
        </p:nvSpPr>
        <p:spPr>
          <a:xfrm>
            <a:off x="605076" y="1899047"/>
            <a:ext cx="1342024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00"/>
              </a:lnSpc>
              <a:buSzPct val="100000"/>
            </a:pPr>
            <a:endParaRPr lang="en-US" sz="1150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62F57-0E77-7DF0-235A-56BB9D716447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EB449-6BCB-DB64-8A45-FE04662D3C1B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6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68028-EFC9-0E9F-8DEB-90322390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0DFDD3-427A-F4B7-81B5-C7AD0E103369}"/>
              </a:ext>
            </a:extLst>
          </p:cNvPr>
          <p:cNvSpPr txBox="1"/>
          <p:nvPr/>
        </p:nvSpPr>
        <p:spPr>
          <a:xfrm>
            <a:off x="1716881" y="1026845"/>
            <a:ext cx="913923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Understanding TVAE–  is it viable? (2/2)</a:t>
            </a:r>
            <a:endParaRPr lang="en-US" sz="2800" b="1" dirty="0">
              <a:latin typeface="Segoe UI" panose="020B0502040204020203" pitchFamily="34" charset="0"/>
            </a:endParaRPr>
          </a:p>
          <a:p>
            <a:pPr>
              <a:lnSpc>
                <a:spcPts val="3250"/>
              </a:lnSpc>
            </a:pP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C55AD510-22A0-9628-E663-B8608BB2404B}"/>
              </a:ext>
            </a:extLst>
          </p:cNvPr>
          <p:cNvSpPr/>
          <p:nvPr/>
        </p:nvSpPr>
        <p:spPr>
          <a:xfrm>
            <a:off x="956072" y="3126938"/>
            <a:ext cx="13823156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805E-DC2A-9E58-3314-8920A5B954EF}"/>
              </a:ext>
            </a:extLst>
          </p:cNvPr>
          <p:cNvSpPr txBox="1"/>
          <p:nvPr/>
        </p:nvSpPr>
        <p:spPr>
          <a:xfrm>
            <a:off x="485775" y="2272724"/>
            <a:ext cx="74199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The </a:t>
            </a:r>
            <a:r>
              <a:rPr lang="en-US" b="1" dirty="0">
                <a:latin typeface="Segoe UI" panose="020B0502040204020203" pitchFamily="34" charset="0"/>
              </a:rPr>
              <a:t>encoder</a:t>
            </a:r>
            <a:r>
              <a:rPr lang="en-US" dirty="0">
                <a:latin typeface="Segoe UI" panose="020B0502040204020203" pitchFamily="34" charset="0"/>
              </a:rPr>
              <a:t> is a neural network that </a:t>
            </a:r>
          </a:p>
          <a:p>
            <a:r>
              <a:rPr lang="en-US" dirty="0">
                <a:latin typeface="Segoe UI" panose="020B0502040204020203" pitchFamily="34" charset="0"/>
              </a:rPr>
              <a:t>compresses the real data into a compact </a:t>
            </a:r>
          </a:p>
          <a:p>
            <a:r>
              <a:rPr lang="en-US" dirty="0">
                <a:latin typeface="Segoe UI" panose="020B0502040204020203" pitchFamily="34" charset="0"/>
              </a:rPr>
              <a:t>statistical summary (latent space). 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The </a:t>
            </a:r>
            <a:r>
              <a:rPr lang="en-US" b="1" dirty="0">
                <a:latin typeface="Segoe UI" panose="020B0502040204020203" pitchFamily="34" charset="0"/>
              </a:rPr>
              <a:t>decoder</a:t>
            </a:r>
            <a:r>
              <a:rPr lang="en-US" dirty="0">
                <a:latin typeface="Segoe UI" panose="020B0502040204020203" pitchFamily="34" charset="0"/>
              </a:rPr>
              <a:t> is a neural network that </a:t>
            </a:r>
          </a:p>
          <a:p>
            <a:r>
              <a:rPr lang="en-US" dirty="0">
                <a:latin typeface="Segoe UI" panose="020B0502040204020203" pitchFamily="34" charset="0"/>
              </a:rPr>
              <a:t>reconstructs this summary to create </a:t>
            </a:r>
          </a:p>
          <a:p>
            <a:r>
              <a:rPr lang="en-US" dirty="0">
                <a:latin typeface="Segoe UI" panose="020B0502040204020203" pitchFamily="34" charset="0"/>
              </a:rPr>
              <a:t>synthetic data.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AFCE-0ABD-8420-4B4D-4B5EBBEAE916}"/>
              </a:ext>
            </a:extLst>
          </p:cNvPr>
          <p:cNvSpPr txBox="1"/>
          <p:nvPr/>
        </p:nvSpPr>
        <p:spPr>
          <a:xfrm>
            <a:off x="4595813" y="6370219"/>
            <a:ext cx="7419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</a:rPr>
              <a:t>Source: Generated by Gemini 3.0 pro preview nano banana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137AA-3CD8-9D94-763D-5D36EACB7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33" y="2010985"/>
            <a:ext cx="6240541" cy="33330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353187-EF39-9175-F9CF-6D847B20202D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8C01A-1EDB-3B3B-C379-04727382FC09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1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6E42-4352-145D-CB59-72B6535C9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7ABC65-39BC-E69B-6998-D9AC0ED514F4}"/>
              </a:ext>
            </a:extLst>
          </p:cNvPr>
          <p:cNvSpPr/>
          <p:nvPr/>
        </p:nvSpPr>
        <p:spPr>
          <a:xfrm>
            <a:off x="2975362" y="1061323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The Deep Learning Paradox (TVAE)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A0CC995-2E6B-2E7D-B4C1-7E4B4E6CCE77}"/>
              </a:ext>
            </a:extLst>
          </p:cNvPr>
          <p:cNvGrpSpPr/>
          <p:nvPr/>
        </p:nvGrpSpPr>
        <p:grpSpPr>
          <a:xfrm>
            <a:off x="5791200" y="1679585"/>
            <a:ext cx="5850291" cy="4298208"/>
            <a:chOff x="577691" y="1696878"/>
            <a:chExt cx="13474898" cy="7625358"/>
          </a:xfrm>
        </p:grpSpPr>
        <p:pic>
          <p:nvPicPr>
            <p:cNvPr id="235" name="Image 0" descr="preencoded.png">
              <a:extLst>
                <a:ext uri="{FF2B5EF4-FFF2-40B4-BE49-F238E27FC236}">
                  <a16:creationId xmlns:a16="http://schemas.microsoft.com/office/drawing/2014/main" id="{0CB5E288-1C91-4019-2B9B-40EE04F6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91" y="1696878"/>
              <a:ext cx="13474898" cy="7625358"/>
            </a:xfrm>
            <a:prstGeom prst="rect">
              <a:avLst/>
            </a:prstGeom>
          </p:spPr>
        </p:pic>
        <p:sp>
          <p:nvSpPr>
            <p:cNvPr id="236" name="Text 4">
              <a:extLst>
                <a:ext uri="{FF2B5EF4-FFF2-40B4-BE49-F238E27FC236}">
                  <a16:creationId xmlns:a16="http://schemas.microsoft.com/office/drawing/2014/main" id="{77D269FD-A1E6-FBE9-A868-7527CC20F7A8}"/>
                </a:ext>
              </a:extLst>
            </p:cNvPr>
            <p:cNvSpPr/>
            <p:nvPr/>
          </p:nvSpPr>
          <p:spPr>
            <a:xfrm>
              <a:off x="9007290" y="2653486"/>
              <a:ext cx="3081110" cy="3851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Generate Sample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37" name="Text 5">
              <a:extLst>
                <a:ext uri="{FF2B5EF4-FFF2-40B4-BE49-F238E27FC236}">
                  <a16:creationId xmlns:a16="http://schemas.microsoft.com/office/drawing/2014/main" id="{34B98A95-DF52-3913-DAB8-AE0CD3275CC1}"/>
                </a:ext>
              </a:extLst>
            </p:cNvPr>
            <p:cNvSpPr/>
            <p:nvPr/>
          </p:nvSpPr>
          <p:spPr>
            <a:xfrm>
              <a:off x="9007290" y="3148175"/>
              <a:ext cx="4724367" cy="6162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Randomly produce a synthetic data point.</a:t>
              </a: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238" name="Text 6">
              <a:extLst>
                <a:ext uri="{FF2B5EF4-FFF2-40B4-BE49-F238E27FC236}">
                  <a16:creationId xmlns:a16="http://schemas.microsoft.com/office/drawing/2014/main" id="{1F629354-4BD9-2DCD-708A-14B2E8E8363F}"/>
                </a:ext>
              </a:extLst>
            </p:cNvPr>
            <p:cNvSpPr/>
            <p:nvPr/>
          </p:nvSpPr>
          <p:spPr>
            <a:xfrm>
              <a:off x="2541668" y="4157881"/>
              <a:ext cx="3081109" cy="3851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Check Minority?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39" name="Text 7">
              <a:extLst>
                <a:ext uri="{FF2B5EF4-FFF2-40B4-BE49-F238E27FC236}">
                  <a16:creationId xmlns:a16="http://schemas.microsoft.com/office/drawing/2014/main" id="{C55EFC36-26F1-CDB2-3CD5-624933191CC7}"/>
                </a:ext>
              </a:extLst>
            </p:cNvPr>
            <p:cNvSpPr/>
            <p:nvPr/>
          </p:nvSpPr>
          <p:spPr>
            <a:xfrm>
              <a:off x="898409" y="4652570"/>
              <a:ext cx="4724367" cy="6162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Evaluate whether the sample belongs to the minority class.</a:t>
              </a: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240" name="Text 8">
              <a:extLst>
                <a:ext uri="{FF2B5EF4-FFF2-40B4-BE49-F238E27FC236}">
                  <a16:creationId xmlns:a16="http://schemas.microsoft.com/office/drawing/2014/main" id="{4C9213B5-B1DC-9BE3-D429-16329229DD90}"/>
                </a:ext>
              </a:extLst>
            </p:cNvPr>
            <p:cNvSpPr/>
            <p:nvPr/>
          </p:nvSpPr>
          <p:spPr>
            <a:xfrm>
              <a:off x="9007290" y="5666126"/>
              <a:ext cx="3081110" cy="3851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Discard If Not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41" name="Text 9">
              <a:extLst>
                <a:ext uri="{FF2B5EF4-FFF2-40B4-BE49-F238E27FC236}">
                  <a16:creationId xmlns:a16="http://schemas.microsoft.com/office/drawing/2014/main" id="{F6950518-3526-4410-0D51-FBFA96D299CA}"/>
                </a:ext>
              </a:extLst>
            </p:cNvPr>
            <p:cNvSpPr/>
            <p:nvPr/>
          </p:nvSpPr>
          <p:spPr>
            <a:xfrm>
              <a:off x="9007290" y="6160816"/>
              <a:ext cx="4724367" cy="6162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Reject and drop samples that are not minority class.</a:t>
              </a:r>
              <a:endParaRPr lang="en-US" sz="1050" dirty="0">
                <a:latin typeface="Segoe UI" panose="020B0502040204020203" pitchFamily="34" charset="0"/>
              </a:endParaRPr>
            </a:p>
          </p:txBody>
        </p:sp>
        <p:sp>
          <p:nvSpPr>
            <p:cNvPr id="242" name="Text 10">
              <a:extLst>
                <a:ext uri="{FF2B5EF4-FFF2-40B4-BE49-F238E27FC236}">
                  <a16:creationId xmlns:a16="http://schemas.microsoft.com/office/drawing/2014/main" id="{E274D40C-08F5-B96B-BB79-E6158A8F9675}"/>
                </a:ext>
              </a:extLst>
            </p:cNvPr>
            <p:cNvSpPr/>
            <p:nvPr/>
          </p:nvSpPr>
          <p:spPr>
            <a:xfrm>
              <a:off x="2543807" y="7172446"/>
              <a:ext cx="3081109" cy="3851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Repeat Loop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43" name="Text 11">
              <a:extLst>
                <a:ext uri="{FF2B5EF4-FFF2-40B4-BE49-F238E27FC236}">
                  <a16:creationId xmlns:a16="http://schemas.microsoft.com/office/drawing/2014/main" id="{1A504A75-A7E5-582C-7D0A-649B5B118EAA}"/>
                </a:ext>
              </a:extLst>
            </p:cNvPr>
            <p:cNvSpPr/>
            <p:nvPr/>
          </p:nvSpPr>
          <p:spPr>
            <a:xfrm>
              <a:off x="900549" y="7667136"/>
              <a:ext cx="4724367" cy="6162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Continue sampling until a minority sample is obtained.</a:t>
              </a:r>
              <a:endParaRPr lang="en-US" sz="10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AC7CA5ED-E4DC-7147-8460-6D99113D8B3D}"/>
              </a:ext>
            </a:extLst>
          </p:cNvPr>
          <p:cNvSpPr txBox="1"/>
          <p:nvPr/>
        </p:nvSpPr>
        <p:spPr>
          <a:xfrm>
            <a:off x="758280" y="2058974"/>
            <a:ext cx="52710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</a:rPr>
              <a:t>TVAE cannot handle extreme class imbalance because it relies on </a:t>
            </a:r>
            <a:r>
              <a:rPr lang="en-US" sz="1400" b="1" dirty="0">
                <a:latin typeface="Segoe UI" panose="020B0502040204020203" pitchFamily="34" charset="0"/>
              </a:rPr>
              <a:t>rejection sampling</a:t>
            </a:r>
            <a:r>
              <a:rPr lang="en-US" sz="1400" dirty="0">
                <a:latin typeface="Segoe UI" panose="020B0502040204020203" pitchFamily="34" charset="0"/>
              </a:rPr>
              <a:t> instead of true conditional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</a:rPr>
              <a:t>The model does </a:t>
            </a:r>
            <a:r>
              <a:rPr lang="en-US" sz="1400" b="1" dirty="0">
                <a:latin typeface="Segoe UI" panose="020B0502040204020203" pitchFamily="34" charset="0"/>
              </a:rPr>
              <a:t>not</a:t>
            </a:r>
            <a:r>
              <a:rPr lang="en-US" sz="1400" dirty="0">
                <a:latin typeface="Segoe UI" panose="020B0502040204020203" pitchFamily="34" charset="0"/>
              </a:rPr>
              <a:t> take a conditional vector for target labels; it samples </a:t>
            </a:r>
            <a:r>
              <a:rPr lang="en-US" sz="1400" b="1" dirty="0">
                <a:latin typeface="Segoe UI" panose="020B0502040204020203" pitchFamily="34" charset="0"/>
              </a:rPr>
              <a:t>unconditionally</a:t>
            </a:r>
            <a:r>
              <a:rPr lang="en-US" sz="1400" dirty="0">
                <a:latin typeface="Segoe UI" panose="020B0502040204020203" pitchFamily="34" charset="0"/>
              </a:rPr>
              <a:t> from the latent space.</a:t>
            </a:r>
          </a:p>
          <a:p>
            <a:endParaRPr lang="en-US" sz="1400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</a:rPr>
              <a:t>To stress-test this, the </a:t>
            </a:r>
            <a:r>
              <a:rPr lang="en-US" sz="1400" b="1" dirty="0" err="1">
                <a:latin typeface="Segoe UI" panose="020B0502040204020203" pitchFamily="34" charset="0"/>
              </a:rPr>
              <a:t>max_tries_per_batch</a:t>
            </a:r>
            <a:r>
              <a:rPr lang="en-US" sz="1400" dirty="0">
                <a:latin typeface="Segoe UI" panose="020B0502040204020203" pitchFamily="34" charset="0"/>
              </a:rPr>
              <a:t> parameter was increased from </a:t>
            </a:r>
            <a:r>
              <a:rPr lang="en-US" sz="1400" b="1" dirty="0">
                <a:latin typeface="Segoe UI" panose="020B0502040204020203" pitchFamily="34" charset="0"/>
              </a:rPr>
              <a:t>100</a:t>
            </a:r>
            <a:r>
              <a:rPr lang="en-US" sz="1400" dirty="0">
                <a:latin typeface="Segoe UI" panose="020B0502040204020203" pitchFamily="34" charset="0"/>
              </a:rPr>
              <a:t> to </a:t>
            </a:r>
            <a:r>
              <a:rPr lang="en-US" sz="1400" b="1" dirty="0">
                <a:latin typeface="Segoe UI" panose="020B0502040204020203" pitchFamily="34" charset="0"/>
              </a:rPr>
              <a:t>50,000</a:t>
            </a:r>
            <a:r>
              <a:rPr lang="en-US" sz="1400" dirty="0">
                <a:latin typeface="Segoe UI" panose="020B0502040204020203" pitchFamily="34" charset="0"/>
              </a:rPr>
              <a:t>, letting the model resample an extreme number of times. With a minority class at </a:t>
            </a:r>
            <a:r>
              <a:rPr lang="en-US" sz="1400" b="1" dirty="0">
                <a:latin typeface="Segoe UI" panose="020B0502040204020203" pitchFamily="34" charset="0"/>
              </a:rPr>
              <a:t>~7%</a:t>
            </a:r>
            <a:r>
              <a:rPr lang="en-US" sz="1400" dirty="0">
                <a:latin typeface="Segoe UI" panose="020B0502040204020203" pitchFamily="34" charset="0"/>
              </a:rPr>
              <a:t>, the probability of randomly producing a positive GDM case is effectively </a:t>
            </a:r>
            <a:r>
              <a:rPr lang="en-US" sz="1400" b="1" dirty="0">
                <a:latin typeface="Segoe UI" panose="020B0502040204020203" pitchFamily="34" charset="0"/>
              </a:rPr>
              <a:t>near-zero</a:t>
            </a:r>
            <a:r>
              <a:rPr lang="en-US" sz="1400" dirty="0">
                <a:latin typeface="Segoe UI" panose="020B0502040204020203" pitchFamily="34" charset="0"/>
              </a:rPr>
              <a:t>.</a:t>
            </a:r>
          </a:p>
          <a:p>
            <a:endParaRPr lang="en-US" sz="1400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</a:rPr>
              <a:t>Rejection sampling becomes </a:t>
            </a:r>
            <a:r>
              <a:rPr lang="en-US" sz="1400" b="1" dirty="0">
                <a:latin typeface="Segoe UI" panose="020B0502040204020203" pitchFamily="34" charset="0"/>
              </a:rPr>
              <a:t>computationally impossible</a:t>
            </a:r>
            <a:r>
              <a:rPr lang="en-US" sz="1400" dirty="0">
                <a:latin typeface="Segoe UI" panose="020B0502040204020203" pitchFamily="34" charset="0"/>
              </a:rPr>
              <a:t> for rare-event generation, unlike models with </a:t>
            </a:r>
            <a:r>
              <a:rPr lang="en-US" sz="1400" b="1" dirty="0">
                <a:latin typeface="Segoe UI" panose="020B0502040204020203" pitchFamily="34" charset="0"/>
              </a:rPr>
              <a:t>native conditional support</a:t>
            </a:r>
            <a:r>
              <a:rPr lang="en-US" sz="1400" dirty="0">
                <a:latin typeface="Segoe UI" panose="020B0502040204020203" pitchFamily="34" charset="0"/>
              </a:rPr>
              <a:t> (CTGAN 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8068E-71E2-5723-FF05-AC1B1DFEFBE8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EAB00-E01A-EA5A-536C-7C403045AA01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1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18A55-03E5-B452-06DB-6BBE3D0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72FB25-EB7F-99B7-0DAE-58C89A375E9F}"/>
              </a:ext>
            </a:extLst>
          </p:cNvPr>
          <p:cNvSpPr txBox="1"/>
          <p:nvPr/>
        </p:nvSpPr>
        <p:spPr>
          <a:xfrm>
            <a:off x="2681288" y="969695"/>
            <a:ext cx="6829424" cy="4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Did TVAE survive?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7D3739-8C01-38CD-96BF-9A73FEC6D57E}"/>
              </a:ext>
            </a:extLst>
          </p:cNvPr>
          <p:cNvSpPr/>
          <p:nvPr/>
        </p:nvSpPr>
        <p:spPr>
          <a:xfrm>
            <a:off x="622697" y="1550884"/>
            <a:ext cx="13823156" cy="1287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600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Outcome: 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Mode Collapse &amp; Catastrophic Failure in Conditional Sampling Majority Class Output: 96.15%</a:t>
            </a:r>
            <a:endParaRPr lang="en-US" sz="1600" dirty="0">
              <a:latin typeface="Segoe UI" panose="020B0502040204020203" pitchFamily="34" charset="0"/>
            </a:endParaRPr>
          </a:p>
          <a:p>
            <a:pPr>
              <a:lnSpc>
                <a:spcPts val="1250"/>
              </a:lnSpc>
            </a:pPr>
            <a:r>
              <a:rPr lang="en-US" sz="1600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Minority Class Output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: 3.85% (Worsened imbalance from original 7%)</a:t>
            </a:r>
            <a:endParaRPr lang="en-US" sz="1600" dirty="0">
              <a:latin typeface="Segoe UI" panose="020B0502040204020203" pitchFamily="34" charset="0"/>
            </a:endParaRPr>
          </a:p>
          <a:p>
            <a:pPr>
              <a:lnSpc>
                <a:spcPts val="1250"/>
              </a:lnSpc>
            </a:pPr>
            <a:r>
              <a:rPr lang="en-US" sz="1600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Conclusion: </a:t>
            </a: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Standard VAEs failed to generate *any* successful minority class samples over 3 days, </a:t>
            </a:r>
          </a:p>
          <a:p>
            <a:pPr>
              <a:lnSpc>
                <a:spcPts val="1250"/>
              </a:lnSpc>
            </a:pPr>
            <a:r>
              <a:rPr lang="en-US" sz="16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rendering them ineffective for low-prevalence minority classes.</a:t>
            </a:r>
            <a:endParaRPr lang="en-US" sz="1600" dirty="0">
              <a:latin typeface="Segoe UI" panose="020B0502040204020203" pitchFamily="34" charset="0"/>
            </a:endParaRPr>
          </a:p>
          <a:p>
            <a:pPr marL="0" indent="0">
              <a:lnSpc>
                <a:spcPts val="1250"/>
              </a:lnSpc>
              <a:buNone/>
            </a:pPr>
            <a:endParaRPr lang="en-US" sz="1400" dirty="0">
              <a:latin typeface="Segoe UI" panose="020B0502040204020203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12B3A06-F9DD-E774-7A92-E1E804520A36}"/>
              </a:ext>
            </a:extLst>
          </p:cNvPr>
          <p:cNvSpPr/>
          <p:nvPr/>
        </p:nvSpPr>
        <p:spPr>
          <a:xfrm>
            <a:off x="956072" y="3126938"/>
            <a:ext cx="13823156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>
              <a:latin typeface="Segoe UI" panose="020B0502040204020203" pitchFamily="34" charset="0"/>
            </a:endParaRPr>
          </a:p>
        </p:txBody>
      </p:sp>
      <p:pic>
        <p:nvPicPr>
          <p:cNvPr id="17" name="Image 0" descr="A graph of a bar chart&#10;&#10;AI-generated content may be incorrect.">
            <a:extLst>
              <a:ext uri="{FF2B5EF4-FFF2-40B4-BE49-F238E27FC236}">
                <a16:creationId xmlns:a16="http://schemas.microsoft.com/office/drawing/2014/main" id="{38D0362E-D914-F9B1-1B02-ADB7927C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89" y="2280507"/>
            <a:ext cx="8365814" cy="39719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06A8E-FF40-ACFD-410B-5FD50378A6A4}"/>
              </a:ext>
            </a:extLst>
          </p:cNvPr>
          <p:cNvGrpSpPr/>
          <p:nvPr/>
        </p:nvGrpSpPr>
        <p:grpSpPr>
          <a:xfrm>
            <a:off x="622697" y="3429000"/>
            <a:ext cx="2168128" cy="384662"/>
            <a:chOff x="5143500" y="5867710"/>
            <a:chExt cx="2168128" cy="384662"/>
          </a:xfrm>
        </p:grpSpPr>
        <p:pic>
          <p:nvPicPr>
            <p:cNvPr id="19" name="Graphic 18" descr="Stop">
              <a:extLst>
                <a:ext uri="{FF2B5EF4-FFF2-40B4-BE49-F238E27FC236}">
                  <a16:creationId xmlns:a16="http://schemas.microsoft.com/office/drawing/2014/main" id="{1513BC47-7895-55C8-5B80-B51E3E6E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3500" y="5928522"/>
              <a:ext cx="323850" cy="3238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4ACC4-2E21-C670-7BFC-D8564D845844}"/>
                </a:ext>
              </a:extLst>
            </p:cNvPr>
            <p:cNvSpPr txBox="1"/>
            <p:nvPr/>
          </p:nvSpPr>
          <p:spPr>
            <a:xfrm>
              <a:off x="5338762" y="5867710"/>
              <a:ext cx="1972866" cy="367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200" b="1" dirty="0">
                  <a:latin typeface="Segoe UI" panose="020B0502040204020203" pitchFamily="34" charset="0"/>
                </a:rPr>
                <a:t> Target Distribution (%)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05B72-12FE-31D8-E3D6-5FEC98BF9CA4}"/>
              </a:ext>
            </a:extLst>
          </p:cNvPr>
          <p:cNvGrpSpPr/>
          <p:nvPr/>
        </p:nvGrpSpPr>
        <p:grpSpPr>
          <a:xfrm>
            <a:off x="622697" y="3975386"/>
            <a:ext cx="1760933" cy="377354"/>
            <a:chOff x="5143500" y="5875018"/>
            <a:chExt cx="1760933" cy="377354"/>
          </a:xfrm>
        </p:grpSpPr>
        <p:pic>
          <p:nvPicPr>
            <p:cNvPr id="23" name="Graphic 22" descr="Stop">
              <a:extLst>
                <a:ext uri="{FF2B5EF4-FFF2-40B4-BE49-F238E27FC236}">
                  <a16:creationId xmlns:a16="http://schemas.microsoft.com/office/drawing/2014/main" id="{3E272597-0208-7397-7C23-04E248F8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3500" y="5928522"/>
              <a:ext cx="323850" cy="3238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5A576C-EEDD-F192-7E69-A1FB5B0D9792}"/>
                </a:ext>
              </a:extLst>
            </p:cNvPr>
            <p:cNvSpPr txBox="1"/>
            <p:nvPr/>
          </p:nvSpPr>
          <p:spPr>
            <a:xfrm>
              <a:off x="5305425" y="5875018"/>
              <a:ext cx="1599008" cy="367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200" b="1" dirty="0">
                  <a:latin typeface="Segoe UI" panose="020B0502040204020203" pitchFamily="34" charset="0"/>
                </a:rPr>
                <a:t>TVAE output (%)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6EA549-C8E8-F49A-7AE3-A20E983EE524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5DDCB-9F06-3C12-20C3-26FD2E720368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0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7598-10BB-F418-2A7A-082480F6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1D1056-6D67-1E75-327A-943D28B1AFFF}"/>
              </a:ext>
            </a:extLst>
          </p:cNvPr>
          <p:cNvSpPr/>
          <p:nvPr/>
        </p:nvSpPr>
        <p:spPr>
          <a:xfrm>
            <a:off x="3471065" y="1030062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Can CTGAN fix the problem? (1/2)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E78BDA-A0FF-A6E3-E76A-DA6DA73547B6}"/>
              </a:ext>
            </a:extLst>
          </p:cNvPr>
          <p:cNvGrpSpPr/>
          <p:nvPr/>
        </p:nvGrpSpPr>
        <p:grpSpPr>
          <a:xfrm>
            <a:off x="719316" y="3429000"/>
            <a:ext cx="10753367" cy="2658391"/>
            <a:chOff x="571857" y="4246959"/>
            <a:chExt cx="13486686" cy="3334107"/>
          </a:xfrm>
        </p:grpSpPr>
        <p:pic>
          <p:nvPicPr>
            <p:cNvPr id="3" name="Image 0" descr="preencoded.png">
              <a:extLst>
                <a:ext uri="{FF2B5EF4-FFF2-40B4-BE49-F238E27FC236}">
                  <a16:creationId xmlns:a16="http://schemas.microsoft.com/office/drawing/2014/main" id="{53C88F1E-D510-FF40-69BE-75E4593F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7" y="4246959"/>
              <a:ext cx="4495562" cy="571857"/>
            </a:xfrm>
            <a:prstGeom prst="rect">
              <a:avLst/>
            </a:prstGeom>
          </p:spPr>
        </p:pic>
        <p:sp>
          <p:nvSpPr>
            <p:cNvPr id="4" name="Text 11">
              <a:extLst>
                <a:ext uri="{FF2B5EF4-FFF2-40B4-BE49-F238E27FC236}">
                  <a16:creationId xmlns:a16="http://schemas.microsoft.com/office/drawing/2014/main" id="{EC9D8CDE-0D89-C4A0-862C-FA4AF8796C2D}"/>
                </a:ext>
              </a:extLst>
            </p:cNvPr>
            <p:cNvSpPr/>
            <p:nvPr/>
          </p:nvSpPr>
          <p:spPr>
            <a:xfrm>
              <a:off x="714732" y="4961692"/>
              <a:ext cx="1787128" cy="2233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Input to Generator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5" name="Text 12">
              <a:extLst>
                <a:ext uri="{FF2B5EF4-FFF2-40B4-BE49-F238E27FC236}">
                  <a16:creationId xmlns:a16="http://schemas.microsoft.com/office/drawing/2014/main" id="{A3A04C04-6133-6825-AB3A-0D9C7C273C8F}"/>
                </a:ext>
              </a:extLst>
            </p:cNvPr>
            <p:cNvSpPr/>
            <p:nvPr/>
          </p:nvSpPr>
          <p:spPr>
            <a:xfrm>
              <a:off x="714732" y="5270778"/>
              <a:ext cx="4209812" cy="4574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Generator receives both random noise for variability and conditional vectors to guide the desired data characteristics.</a:t>
              </a:r>
              <a:endParaRPr lang="en-US" sz="1100" dirty="0">
                <a:latin typeface="Segoe UI" panose="020B0502040204020203" pitchFamily="34" charset="0"/>
              </a:endParaRPr>
            </a:p>
          </p:txBody>
        </p:sp>
        <p:pic>
          <p:nvPicPr>
            <p:cNvPr id="6" name="Image 1" descr="preencoded.png">
              <a:extLst>
                <a:ext uri="{FF2B5EF4-FFF2-40B4-BE49-F238E27FC236}">
                  <a16:creationId xmlns:a16="http://schemas.microsoft.com/office/drawing/2014/main" id="{BD7BF45C-6379-578B-570C-A7F76CD0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419" y="4246959"/>
              <a:ext cx="4495562" cy="571857"/>
            </a:xfrm>
            <a:prstGeom prst="rect">
              <a:avLst/>
            </a:prstGeom>
          </p:spPr>
        </p:pic>
        <p:sp>
          <p:nvSpPr>
            <p:cNvPr id="7" name="Text 13">
              <a:extLst>
                <a:ext uri="{FF2B5EF4-FFF2-40B4-BE49-F238E27FC236}">
                  <a16:creationId xmlns:a16="http://schemas.microsoft.com/office/drawing/2014/main" id="{AC016C22-9FD9-113D-E489-1A1411C9610E}"/>
                </a:ext>
              </a:extLst>
            </p:cNvPr>
            <p:cNvSpPr/>
            <p:nvPr/>
          </p:nvSpPr>
          <p:spPr>
            <a:xfrm>
              <a:off x="5210294" y="4961692"/>
              <a:ext cx="2065853" cy="2233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Synthetic Data Generation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8" name="Text 14">
              <a:extLst>
                <a:ext uri="{FF2B5EF4-FFF2-40B4-BE49-F238E27FC236}">
                  <a16:creationId xmlns:a16="http://schemas.microsoft.com/office/drawing/2014/main" id="{CA1B3565-2039-B550-0F79-50988E6860F8}"/>
                </a:ext>
              </a:extLst>
            </p:cNvPr>
            <p:cNvSpPr/>
            <p:nvPr/>
          </p:nvSpPr>
          <p:spPr>
            <a:xfrm>
              <a:off x="5210294" y="5270778"/>
              <a:ext cx="4209812" cy="4574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Based on its inputs, the Generator produces synthetic tabular data samples.</a:t>
              </a:r>
              <a:endParaRPr lang="en-US" sz="1100" dirty="0">
                <a:latin typeface="Segoe UI" panose="020B0502040204020203" pitchFamily="34" charset="0"/>
              </a:endParaRPr>
            </a:p>
          </p:txBody>
        </p:sp>
        <p:pic>
          <p:nvPicPr>
            <p:cNvPr id="9" name="Image 2" descr="preencoded.png">
              <a:extLst>
                <a:ext uri="{FF2B5EF4-FFF2-40B4-BE49-F238E27FC236}">
                  <a16:creationId xmlns:a16="http://schemas.microsoft.com/office/drawing/2014/main" id="{6BF82555-63A9-DDA7-63CA-A9BB744E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2981" y="4246959"/>
              <a:ext cx="4495562" cy="571857"/>
            </a:xfrm>
            <a:prstGeom prst="rect">
              <a:avLst/>
            </a:prstGeom>
          </p:spPr>
        </p:pic>
        <p:sp>
          <p:nvSpPr>
            <p:cNvPr id="10" name="Text 15">
              <a:extLst>
                <a:ext uri="{FF2B5EF4-FFF2-40B4-BE49-F238E27FC236}">
                  <a16:creationId xmlns:a16="http://schemas.microsoft.com/office/drawing/2014/main" id="{CB47B1AC-2041-65AB-9EC6-45F223501032}"/>
                </a:ext>
              </a:extLst>
            </p:cNvPr>
            <p:cNvSpPr/>
            <p:nvPr/>
          </p:nvSpPr>
          <p:spPr>
            <a:xfrm>
              <a:off x="9705856" y="4961692"/>
              <a:ext cx="1787128" cy="2233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Discriminator Input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11" name="Text 16">
              <a:extLst>
                <a:ext uri="{FF2B5EF4-FFF2-40B4-BE49-F238E27FC236}">
                  <a16:creationId xmlns:a16="http://schemas.microsoft.com/office/drawing/2014/main" id="{8E10D3BC-178C-40DF-AE3D-A1D298E8EE3D}"/>
                </a:ext>
              </a:extLst>
            </p:cNvPr>
            <p:cNvSpPr/>
            <p:nvPr/>
          </p:nvSpPr>
          <p:spPr>
            <a:xfrm>
              <a:off x="9705856" y="5270778"/>
              <a:ext cx="4209812" cy="4574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Discriminator is fed a mix of real data from the original dataset and the synthetic data generated by the Generator.</a:t>
              </a:r>
              <a:endParaRPr lang="en-US" sz="1100" dirty="0">
                <a:latin typeface="Segoe UI" panose="020B0502040204020203" pitchFamily="34" charset="0"/>
              </a:endParaRPr>
            </a:p>
          </p:txBody>
        </p:sp>
        <p:pic>
          <p:nvPicPr>
            <p:cNvPr id="12" name="Image 3" descr="preencoded.png">
              <a:extLst>
                <a:ext uri="{FF2B5EF4-FFF2-40B4-BE49-F238E27FC236}">
                  <a16:creationId xmlns:a16="http://schemas.microsoft.com/office/drawing/2014/main" id="{B369269F-6FA0-06B0-5D66-A2CD37660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57" y="5871091"/>
              <a:ext cx="4495562" cy="571857"/>
            </a:xfrm>
            <a:prstGeom prst="rect">
              <a:avLst/>
            </a:prstGeom>
          </p:spPr>
        </p:pic>
        <p:sp>
          <p:nvSpPr>
            <p:cNvPr id="13" name="Text 17">
              <a:extLst>
                <a:ext uri="{FF2B5EF4-FFF2-40B4-BE49-F238E27FC236}">
                  <a16:creationId xmlns:a16="http://schemas.microsoft.com/office/drawing/2014/main" id="{41032D3F-B973-B1AB-CD62-84F02D3EED19}"/>
                </a:ext>
              </a:extLst>
            </p:cNvPr>
            <p:cNvSpPr/>
            <p:nvPr/>
          </p:nvSpPr>
          <p:spPr>
            <a:xfrm>
              <a:off x="714732" y="6585823"/>
              <a:ext cx="1859518" cy="2233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Real/Fake Classification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14" name="Text 18">
              <a:extLst>
                <a:ext uri="{FF2B5EF4-FFF2-40B4-BE49-F238E27FC236}">
                  <a16:creationId xmlns:a16="http://schemas.microsoft.com/office/drawing/2014/main" id="{517C119E-3CE6-6214-82B8-A62AC7FBBDAC}"/>
                </a:ext>
              </a:extLst>
            </p:cNvPr>
            <p:cNvSpPr/>
            <p:nvPr/>
          </p:nvSpPr>
          <p:spPr>
            <a:xfrm>
              <a:off x="714732" y="6894909"/>
              <a:ext cx="4209812" cy="4574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Discriminator's role is to classify whether each input data sample is real or fake (synthetic).</a:t>
              </a:r>
              <a:endParaRPr lang="en-US" sz="1100" dirty="0">
                <a:latin typeface="Segoe UI" panose="020B0502040204020203" pitchFamily="34" charset="0"/>
              </a:endParaRPr>
            </a:p>
          </p:txBody>
        </p:sp>
        <p:pic>
          <p:nvPicPr>
            <p:cNvPr id="15" name="Image 4" descr="preencoded.png">
              <a:extLst>
                <a:ext uri="{FF2B5EF4-FFF2-40B4-BE49-F238E27FC236}">
                  <a16:creationId xmlns:a16="http://schemas.microsoft.com/office/drawing/2014/main" id="{D4225CF9-96F7-414D-5A0C-9AD624779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419" y="5871091"/>
              <a:ext cx="4495562" cy="571857"/>
            </a:xfrm>
            <a:prstGeom prst="rect">
              <a:avLst/>
            </a:prstGeom>
          </p:spPr>
        </p:pic>
        <p:sp>
          <p:nvSpPr>
            <p:cNvPr id="16" name="Text 19">
              <a:extLst>
                <a:ext uri="{FF2B5EF4-FFF2-40B4-BE49-F238E27FC236}">
                  <a16:creationId xmlns:a16="http://schemas.microsoft.com/office/drawing/2014/main" id="{FB81817D-DAD9-8B4A-CF03-0AD9C2B6A832}"/>
                </a:ext>
              </a:extLst>
            </p:cNvPr>
            <p:cNvSpPr/>
            <p:nvPr/>
          </p:nvSpPr>
          <p:spPr>
            <a:xfrm>
              <a:off x="5210294" y="6585823"/>
              <a:ext cx="1787128" cy="2233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Adversarial Training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17" name="Text 20">
              <a:extLst>
                <a:ext uri="{FF2B5EF4-FFF2-40B4-BE49-F238E27FC236}">
                  <a16:creationId xmlns:a16="http://schemas.microsoft.com/office/drawing/2014/main" id="{1C8728F6-3243-A9C3-967A-76F9DD64B6EE}"/>
                </a:ext>
              </a:extLst>
            </p:cNvPr>
            <p:cNvSpPr/>
            <p:nvPr/>
          </p:nvSpPr>
          <p:spPr>
            <a:xfrm>
              <a:off x="5210294" y="6894909"/>
              <a:ext cx="4209812" cy="6861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Generator and Discriminator continuously train in an adversarial manner, improving their ability to generate realistic data and detect fakes, respectively.</a:t>
              </a:r>
              <a:endParaRPr lang="en-US" sz="110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E487B42-3612-BBBA-D0E3-63EFA5508F3D}"/>
              </a:ext>
            </a:extLst>
          </p:cNvPr>
          <p:cNvSpPr txBox="1"/>
          <p:nvPr/>
        </p:nvSpPr>
        <p:spPr>
          <a:xfrm>
            <a:off x="611980" y="1608088"/>
            <a:ext cx="10989469" cy="355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CTGAN is a deep learning approach using adversarial training</a:t>
            </a: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Two competing networks: Generator and Discriminator.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Key Innovation: Conditional vectors for targeted generation.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Training uses log-frequency sampling for minority classes.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"Megaphone effect“ =</a:t>
            </a:r>
            <a:r>
              <a:rPr lang="en-US" sz="20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&gt;</a:t>
            </a: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amplifies underrepresented classes.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b="1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Excels at conditional sampling </a:t>
            </a: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for imbalanced datasets.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800" dirty="0">
              <a:solidFill>
                <a:srgbClr val="2C3249"/>
              </a:solidFill>
              <a:latin typeface="Segoe UI" panose="020B0502040204020203" pitchFamily="34" charset="0"/>
              <a:ea typeface="Martel Sans" pitchFamily="34" charset="-122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800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800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800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dirty="0">
              <a:solidFill>
                <a:srgbClr val="2C324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342A91-17B8-C9D5-8D7A-5C21350D2575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0CA3F5E-DAC5-C490-2092-1B3E04AE08FA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0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269553" y="195123"/>
            <a:ext cx="12185818" cy="533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Inter Bold" pitchFamily="34" charset="-122"/>
                <a:cs typeface="Segoe UI" panose="020B0502040204020203" pitchFamily="34" charset="0"/>
              </a:rPr>
              <a:t>PREGSAFE: Enhancing GDM Management Using Synthetic Data</a:t>
            </a:r>
            <a:b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NL" sz="2400" b="0" strike="noStrike" spc="-1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A3B5EB-C57D-391D-E571-67AF253C7E39}"/>
              </a:ext>
            </a:extLst>
          </p:cNvPr>
          <p:cNvGrpSpPr/>
          <p:nvPr/>
        </p:nvGrpSpPr>
        <p:grpSpPr>
          <a:xfrm>
            <a:off x="7156501" y="1642423"/>
            <a:ext cx="6279356" cy="2332300"/>
            <a:chOff x="7156501" y="1642423"/>
            <a:chExt cx="6279356" cy="2332300"/>
          </a:xfrm>
        </p:grpSpPr>
        <p:sp>
          <p:nvSpPr>
            <p:cNvPr id="9" name="Text 8">
              <a:extLst>
                <a:ext uri="{FF2B5EF4-FFF2-40B4-BE49-F238E27FC236}">
                  <a16:creationId xmlns:a16="http://schemas.microsoft.com/office/drawing/2014/main" id="{FA65A393-94EB-914C-BB0F-5D623C3CB14D}"/>
                </a:ext>
              </a:extLst>
            </p:cNvPr>
            <p:cNvSpPr/>
            <p:nvPr/>
          </p:nvSpPr>
          <p:spPr>
            <a:xfrm>
              <a:off x="7966195" y="164242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Segoe UI" panose="020B0502040204020203" pitchFamily="34" charset="0"/>
                  <a:ea typeface="Inter Bold" pitchFamily="34" charset="-122"/>
                  <a:cs typeface="Segoe UI" panose="020B0502040204020203" pitchFamily="34" charset="0"/>
                </a:rPr>
                <a:t>Institutions</a:t>
              </a:r>
              <a:endParaRPr lang="en-US" sz="1950" dirty="0">
                <a:latin typeface="Segoe UI" panose="020B0502040204020203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31B9C2-5D18-1BF6-A488-A14FCFC56291}"/>
                </a:ext>
              </a:extLst>
            </p:cNvPr>
            <p:cNvGrpSpPr/>
            <p:nvPr/>
          </p:nvGrpSpPr>
          <p:grpSpPr>
            <a:xfrm>
              <a:off x="7156501" y="2883277"/>
              <a:ext cx="6279356" cy="1091446"/>
              <a:chOff x="7307422" y="4223900"/>
              <a:chExt cx="6279356" cy="1091446"/>
            </a:xfrm>
          </p:grpSpPr>
          <p:sp>
            <p:nvSpPr>
              <p:cNvPr id="10" name="Text 9">
                <a:extLst>
                  <a:ext uri="{FF2B5EF4-FFF2-40B4-BE49-F238E27FC236}">
                    <a16:creationId xmlns:a16="http://schemas.microsoft.com/office/drawing/2014/main" id="{D86A0480-B8B6-7D2D-B0C3-A6E46FC66E6B}"/>
                  </a:ext>
                </a:extLst>
              </p:cNvPr>
              <p:cNvSpPr/>
              <p:nvPr/>
            </p:nvSpPr>
            <p:spPr>
              <a:xfrm>
                <a:off x="7307422" y="4223900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00"/>
                  </a:lnSpc>
                  <a:buSzPct val="100000"/>
                  <a:buChar char="•"/>
                </a:pPr>
                <a:r>
                  <a:rPr lang="en-US" sz="155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Democritus University of Thrace (DUTH)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1" name="Text 10">
                <a:extLst>
                  <a:ext uri="{FF2B5EF4-FFF2-40B4-BE49-F238E27FC236}">
                    <a16:creationId xmlns:a16="http://schemas.microsoft.com/office/drawing/2014/main" id="{A1293451-F24F-123F-7FF6-1217594E0A85}"/>
                  </a:ext>
                </a:extLst>
              </p:cNvPr>
              <p:cNvSpPr/>
              <p:nvPr/>
            </p:nvSpPr>
            <p:spPr>
              <a:xfrm>
                <a:off x="7307422" y="4610853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00"/>
                  </a:lnSpc>
                  <a:buSzPct val="100000"/>
                  <a:buChar char="•"/>
                </a:pPr>
                <a:r>
                  <a:rPr lang="en-US" sz="155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Aristotle University of Thessaloniki (AUTH)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2" name="Text 11">
                <a:extLst>
                  <a:ext uri="{FF2B5EF4-FFF2-40B4-BE49-F238E27FC236}">
                    <a16:creationId xmlns:a16="http://schemas.microsoft.com/office/drawing/2014/main" id="{C91850FB-E16E-59F2-4AF7-0C61C100B61E}"/>
                  </a:ext>
                </a:extLst>
              </p:cNvPr>
              <p:cNvSpPr/>
              <p:nvPr/>
            </p:nvSpPr>
            <p:spPr>
              <a:xfrm>
                <a:off x="7307422" y="4997806"/>
                <a:ext cx="6279356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00"/>
                  </a:lnSpc>
                  <a:buSzPct val="100000"/>
                  <a:buChar char="•"/>
                </a:pPr>
                <a:r>
                  <a:rPr lang="en-US" sz="155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Healthcare Professionals &amp; Clinical Experts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FB56A-F831-28B1-1A9F-4F68C532D9ED}"/>
              </a:ext>
            </a:extLst>
          </p:cNvPr>
          <p:cNvGrpSpPr/>
          <p:nvPr/>
        </p:nvGrpSpPr>
        <p:grpSpPr>
          <a:xfrm>
            <a:off x="774577" y="1642423"/>
            <a:ext cx="6818050" cy="3407191"/>
            <a:chOff x="774577" y="1642423"/>
            <a:chExt cx="6818050" cy="3407191"/>
          </a:xfrm>
        </p:grpSpPr>
        <p:sp>
          <p:nvSpPr>
            <p:cNvPr id="4" name="Text 3">
              <a:extLst>
                <a:ext uri="{FF2B5EF4-FFF2-40B4-BE49-F238E27FC236}">
                  <a16:creationId xmlns:a16="http://schemas.microsoft.com/office/drawing/2014/main" id="{DA43D960-26C1-7867-33DC-A07380AF3B74}"/>
                </a:ext>
              </a:extLst>
            </p:cNvPr>
            <p:cNvSpPr/>
            <p:nvPr/>
          </p:nvSpPr>
          <p:spPr>
            <a:xfrm>
              <a:off x="1100015" y="164242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Segoe UI" panose="020B0502040204020203" pitchFamily="34" charset="0"/>
                  <a:ea typeface="Inter Bold" pitchFamily="34" charset="-122"/>
                  <a:cs typeface="Segoe UI" panose="020B0502040204020203" pitchFamily="34" charset="0"/>
                </a:rPr>
                <a:t>Team Members</a:t>
              </a:r>
              <a:endParaRPr lang="en-US" sz="1950" dirty="0">
                <a:latin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321712-BBA7-C735-323F-5E99118569E5}"/>
                </a:ext>
              </a:extLst>
            </p:cNvPr>
            <p:cNvSpPr txBox="1"/>
            <p:nvPr/>
          </p:nvSpPr>
          <p:spPr>
            <a:xfrm>
              <a:off x="774577" y="2464291"/>
              <a:ext cx="68180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Ioannis Tsakiridis (AUTH) - Project Coordinator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Themistoklis </a:t>
              </a:r>
              <a:r>
                <a:rPr lang="en-US" dirty="0" err="1">
                  <a:latin typeface="Segoe UI" panose="020B0502040204020203" pitchFamily="34" charset="0"/>
                </a:rPr>
                <a:t>Dagklis</a:t>
              </a:r>
              <a:r>
                <a:rPr lang="en-US" dirty="0">
                  <a:latin typeface="Segoe UI" panose="020B0502040204020203" pitchFamily="34" charset="0"/>
                </a:rPr>
                <a:t> (AUTH) - Medical Doctor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Apostolos </a:t>
              </a:r>
              <a:r>
                <a:rPr lang="en-US" dirty="0" err="1">
                  <a:latin typeface="Segoe UI" panose="020B0502040204020203" pitchFamily="34" charset="0"/>
                </a:rPr>
                <a:t>Mamopoulos</a:t>
              </a:r>
              <a:r>
                <a:rPr lang="en-US" dirty="0">
                  <a:latin typeface="Segoe UI" panose="020B0502040204020203" pitchFamily="34" charset="0"/>
                </a:rPr>
                <a:t> (AUTH) - Medical Doctor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Christina </a:t>
              </a:r>
              <a:r>
                <a:rPr lang="en-US" dirty="0" err="1">
                  <a:latin typeface="Segoe UI" panose="020B0502040204020203" pitchFamily="34" charset="0"/>
                </a:rPr>
                <a:t>Volioti</a:t>
              </a:r>
              <a:r>
                <a:rPr lang="en-US" dirty="0">
                  <a:latin typeface="Segoe UI" panose="020B0502040204020203" pitchFamily="34" charset="0"/>
                </a:rPr>
                <a:t> (AUTH) - AI &amp; ML expert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</a:t>
              </a:r>
              <a:r>
                <a:rPr lang="en-US" dirty="0" err="1">
                  <a:latin typeface="Segoe UI" panose="020B0502040204020203" pitchFamily="34" charset="0"/>
                </a:rPr>
                <a:t>Mittas</a:t>
              </a:r>
              <a:r>
                <a:rPr lang="en-US" dirty="0">
                  <a:latin typeface="Segoe UI" panose="020B0502040204020203" pitchFamily="34" charset="0"/>
                </a:rPr>
                <a:t> Nikolaos (DUTH) - AI &amp; ML expert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Segoe UI" panose="020B0502040204020203" pitchFamily="34" charset="0"/>
                </a:rPr>
                <a:t>Trygoniaris</a:t>
              </a:r>
              <a:r>
                <a:rPr lang="en-US" dirty="0">
                  <a:latin typeface="Segoe UI" panose="020B0502040204020203" pitchFamily="34" charset="0"/>
                </a:rPr>
                <a:t> Dimitrios (DUTH) - AI &amp; ML expert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George </a:t>
              </a:r>
              <a:r>
                <a:rPr lang="en-US" dirty="0" err="1">
                  <a:latin typeface="Segoe UI" panose="020B0502040204020203" pitchFamily="34" charset="0"/>
                </a:rPr>
                <a:t>Kyzas</a:t>
              </a:r>
              <a:r>
                <a:rPr lang="en-US" dirty="0">
                  <a:latin typeface="Segoe UI" panose="020B0502040204020203" pitchFamily="34" charset="0"/>
                </a:rPr>
                <a:t> (DUTH) - Technical Manager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Dr. Apostolos </a:t>
              </a:r>
              <a:r>
                <a:rPr lang="en-US" dirty="0" err="1">
                  <a:latin typeface="Segoe UI" panose="020B0502040204020203" pitchFamily="34" charset="0"/>
                </a:rPr>
                <a:t>Ampatzoglou</a:t>
              </a:r>
              <a:r>
                <a:rPr lang="en-US" dirty="0">
                  <a:latin typeface="Segoe UI" panose="020B0502040204020203" pitchFamily="34" charset="0"/>
                </a:rPr>
                <a:t> (DUTH) - Software Researcher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latin typeface="Segoe UI" panose="020B0502040204020203" pitchFamily="34" charset="0"/>
                </a:rPr>
                <a:t>Vasilis Tsavalias (DUTH) – </a:t>
              </a:r>
              <a:r>
                <a:rPr lang="en-US" dirty="0" err="1">
                  <a:latin typeface="Segoe UI" panose="020B0502040204020203" pitchFamily="34" charset="0"/>
                </a:rPr>
                <a:t>MLOps</a:t>
              </a:r>
              <a:r>
                <a:rPr lang="en-US" dirty="0">
                  <a:latin typeface="Segoe UI" panose="020B0502040204020203" pitchFamily="34" charset="0"/>
                </a:rPr>
                <a:t> developer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6CFB81-F85F-50BA-8DC4-7464C8536B79}"/>
              </a:ext>
            </a:extLst>
          </p:cNvPr>
          <p:cNvGrpSpPr/>
          <p:nvPr/>
        </p:nvGrpSpPr>
        <p:grpSpPr>
          <a:xfrm>
            <a:off x="2796064" y="3516987"/>
            <a:ext cx="9038153" cy="1195506"/>
            <a:chOff x="2796064" y="3516987"/>
            <a:chExt cx="9038153" cy="1195506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BA972EBC-AC3B-79AD-9856-98E49E888CDE}"/>
                </a:ext>
              </a:extLst>
            </p:cNvPr>
            <p:cNvSpPr/>
            <p:nvPr/>
          </p:nvSpPr>
          <p:spPr>
            <a:xfrm>
              <a:off x="2796064" y="3516987"/>
              <a:ext cx="9038153" cy="6200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850"/>
                </a:lnSpc>
                <a:buNone/>
              </a:pPr>
              <a:endParaRPr lang="en-US" sz="3900" dirty="0">
                <a:latin typeface="Segoe UI" panose="020B0502040204020203" pitchFamily="34" charset="0"/>
              </a:endParaRPr>
            </a:p>
          </p:txBody>
        </p:sp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F0DC7D8F-92AC-53A1-54AD-7A91E03B4DAE}"/>
                </a:ext>
              </a:extLst>
            </p:cNvPr>
            <p:cNvSpPr/>
            <p:nvPr/>
          </p:nvSpPr>
          <p:spPr>
            <a:xfrm>
              <a:off x="3554135" y="4216360"/>
              <a:ext cx="7522012" cy="4961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900"/>
                </a:lnSpc>
                <a:buNone/>
              </a:pPr>
              <a:endParaRPr lang="en-US" sz="3100" dirty="0">
                <a:latin typeface="Segoe UI" panose="020B0502040204020203" pitchFamily="34" charset="0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34A42-BB9E-0BD2-A29D-9E59403F8332}"/>
              </a:ext>
            </a:extLst>
          </p:cNvPr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AD9D4-7ECE-C78C-07E3-2D0DBF9F6D61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8B1D4F2-A330-418A-A718-2E9E160F92E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0168-ADA1-9E43-E5FD-A4B6D19B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A9EDB0-744E-E962-5B45-C01193EE079D}"/>
              </a:ext>
            </a:extLst>
          </p:cNvPr>
          <p:cNvSpPr txBox="1"/>
          <p:nvPr/>
        </p:nvSpPr>
        <p:spPr>
          <a:xfrm>
            <a:off x="3052763" y="1070496"/>
            <a:ext cx="913923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Can CTGAN fix the problem? (2/2)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F0A155E4-E49B-F0CA-C475-624FD748C8E1}"/>
              </a:ext>
            </a:extLst>
          </p:cNvPr>
          <p:cNvSpPr/>
          <p:nvPr/>
        </p:nvSpPr>
        <p:spPr>
          <a:xfrm>
            <a:off x="956072" y="3126938"/>
            <a:ext cx="13823156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0D1C1-FB0C-1CAA-B52A-49B5F68F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1983099"/>
            <a:ext cx="6819900" cy="374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F72FA-C3E7-076B-680F-D854B9F327ED}"/>
              </a:ext>
            </a:extLst>
          </p:cNvPr>
          <p:cNvSpPr txBox="1"/>
          <p:nvPr/>
        </p:nvSpPr>
        <p:spPr>
          <a:xfrm>
            <a:off x="485775" y="2272724"/>
            <a:ext cx="7419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generator</a:t>
            </a:r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a neural network that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creates synthetic data. In this case, it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creates a table describing the names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of different people, along with their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heights and ages. 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discriminator</a:t>
            </a:r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an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adversarial network that tries to tell these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synthetic people apart from the real ones.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EA095-1B08-FFB7-D35F-502B28C1B6AA}"/>
              </a:ext>
            </a:extLst>
          </p:cNvPr>
          <p:cNvSpPr txBox="1"/>
          <p:nvPr/>
        </p:nvSpPr>
        <p:spPr>
          <a:xfrm>
            <a:off x="4595813" y="6370219"/>
            <a:ext cx="7419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</a:rPr>
              <a:t>Source: </a:t>
            </a:r>
            <a:r>
              <a:rPr lang="en-US" sz="1000" dirty="0">
                <a:latin typeface="Segoe UI" panose="020B0502040204020203" pitchFamily="34" charset="0"/>
                <a:hlinkClick r:id="rId4"/>
              </a:rPr>
              <a:t>https://sdv.dev/blog/interpreting-ctgan-progress/</a:t>
            </a:r>
            <a:endParaRPr lang="en-US" sz="1000" dirty="0">
              <a:latin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EF11DD-F274-5055-F655-D1B215427B36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CB5C-996A-B467-769D-A0D1A5E1A278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8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F3F1-C093-5530-4201-39E86E67F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FEAD59-078C-227E-589D-3A0D68182931}"/>
              </a:ext>
            </a:extLst>
          </p:cNvPr>
          <p:cNvSpPr txBox="1"/>
          <p:nvPr/>
        </p:nvSpPr>
        <p:spPr>
          <a:xfrm>
            <a:off x="1716881" y="1026845"/>
            <a:ext cx="913923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800" b="1" dirty="0">
                <a:latin typeface="Segoe UI" panose="020B0502040204020203" pitchFamily="34" charset="0"/>
              </a:rPr>
              <a:t>GANs need extensive tuning…right?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BCE3FB2-C7FD-6B44-D6C9-7FACA554D4F5}"/>
              </a:ext>
            </a:extLst>
          </p:cNvPr>
          <p:cNvSpPr/>
          <p:nvPr/>
        </p:nvSpPr>
        <p:spPr>
          <a:xfrm>
            <a:off x="675402" y="1954123"/>
            <a:ext cx="4987527" cy="409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The Method:</a:t>
            </a:r>
            <a:r>
              <a:rPr lang="en-US" dirty="0">
                <a:latin typeface="Segoe UI" panose="020B0502040204020203" pitchFamily="34" charset="0"/>
              </a:rPr>
              <a:t> We utilized </a:t>
            </a:r>
            <a:r>
              <a:rPr lang="en-US" b="1" dirty="0" err="1">
                <a:latin typeface="Segoe UI" panose="020B0502040204020203" pitchFamily="34" charset="0"/>
              </a:rPr>
              <a:t>Optuna</a:t>
            </a:r>
            <a:r>
              <a:rPr lang="en-US" dirty="0">
                <a:latin typeface="Segoe UI" panose="020B0502040204020203" pitchFamily="34" charset="0"/>
              </a:rPr>
              <a:t>, an automated </a:t>
            </a:r>
          </a:p>
          <a:p>
            <a:r>
              <a:rPr lang="en-US" dirty="0">
                <a:latin typeface="Segoe UI" panose="020B0502040204020203" pitchFamily="34" charset="0"/>
              </a:rPr>
              <a:t>framework that ran over 100 trials to find the </a:t>
            </a:r>
          </a:p>
          <a:p>
            <a:r>
              <a:rPr lang="en-US" dirty="0">
                <a:latin typeface="Segoe UI" panose="020B0502040204020203" pitchFamily="34" charset="0"/>
              </a:rPr>
              <a:t>perfect model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The Objective:</a:t>
            </a:r>
            <a:r>
              <a:rPr lang="en-US" dirty="0">
                <a:latin typeface="Segoe UI" panose="020B0502040204020203" pitchFamily="34" charset="0"/>
              </a:rPr>
              <a:t> The algorithm tried to </a:t>
            </a:r>
          </a:p>
          <a:p>
            <a:r>
              <a:rPr lang="en-US" dirty="0">
                <a:latin typeface="Segoe UI" panose="020B0502040204020203" pitchFamily="34" charset="0"/>
              </a:rPr>
              <a:t>minimize </a:t>
            </a:r>
            <a:r>
              <a:rPr lang="en-US" dirty="0" err="1">
                <a:latin typeface="Segoe UI" panose="020B0502040204020203" pitchFamily="34" charset="0"/>
              </a:rPr>
              <a:t>pca_eigen_diff</a:t>
            </a:r>
            <a:r>
              <a:rPr lang="en-US" dirty="0">
                <a:latin typeface="Segoe UI" panose="020B0502040204020203" pitchFamily="34" charset="0"/>
              </a:rPr>
              <a:t> (the difference </a:t>
            </a:r>
          </a:p>
          <a:p>
            <a:r>
              <a:rPr lang="en-US" dirty="0">
                <a:latin typeface="Segoe UI" panose="020B0502040204020203" pitchFamily="34" charset="0"/>
              </a:rPr>
              <a:t>in geometric shape between real and fake data).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The Result:</a:t>
            </a:r>
            <a:r>
              <a:rPr lang="en-US" dirty="0">
                <a:latin typeface="Segoe UI" panose="020B0502040204020203" pitchFamily="34" charset="0"/>
              </a:rPr>
              <a:t> The </a:t>
            </a:r>
            <a:r>
              <a:rPr lang="en-US" b="1" dirty="0">
                <a:latin typeface="Segoe UI" panose="020B0502040204020203" pitchFamily="34" charset="0"/>
              </a:rPr>
              <a:t>Red Line</a:t>
            </a:r>
            <a:r>
              <a:rPr lang="en-US" dirty="0">
                <a:latin typeface="Segoe UI" panose="020B0502040204020203" pitchFamily="34" charset="0"/>
              </a:rPr>
              <a:t> represents the </a:t>
            </a:r>
          </a:p>
          <a:p>
            <a:r>
              <a:rPr lang="en-US" dirty="0">
                <a:latin typeface="Segoe UI" panose="020B0502040204020203" pitchFamily="34" charset="0"/>
              </a:rPr>
              <a:t>"Best Value" .Notice the instability (blue dots </a:t>
            </a:r>
          </a:p>
          <a:p>
            <a:r>
              <a:rPr lang="en-US" dirty="0">
                <a:latin typeface="Segoe UI" panose="020B0502040204020203" pitchFamily="34" charset="0"/>
              </a:rPr>
              <a:t> jumping high) GANs are notoriously unstable; </a:t>
            </a:r>
          </a:p>
          <a:p>
            <a:r>
              <a:rPr lang="en-US" dirty="0">
                <a:latin typeface="Segoe UI" panose="020B0502040204020203" pitchFamily="34" charset="0"/>
              </a:rPr>
              <a:t>this optimization ensured we picked the specific </a:t>
            </a:r>
          </a:p>
          <a:p>
            <a:r>
              <a:rPr lang="en-US" dirty="0">
                <a:latin typeface="Segoe UI" panose="020B0502040204020203" pitchFamily="34" charset="0"/>
              </a:rPr>
              <a:t>configuration (Red Line at ~0.44) that stabilized </a:t>
            </a:r>
          </a:p>
          <a:p>
            <a:r>
              <a:rPr lang="en-US" dirty="0">
                <a:latin typeface="Segoe UI" panose="020B0502040204020203" pitchFamily="34" charset="0"/>
              </a:rPr>
              <a:t>training.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F4A8-4691-89EA-FF58-9AC2576D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51" y="1892264"/>
            <a:ext cx="5514447" cy="39388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9BA96-F626-58D4-0DFE-84BA53F9A0DF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9AD7C-9CFC-C503-D2E3-314918190D31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0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493C2-C41B-4164-55E9-2E554743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B8CE0D-FBA1-981C-5E62-B67E8401794E}"/>
              </a:ext>
            </a:extLst>
          </p:cNvPr>
          <p:cNvSpPr txBox="1"/>
          <p:nvPr/>
        </p:nvSpPr>
        <p:spPr>
          <a:xfrm>
            <a:off x="1716881" y="1026845"/>
            <a:ext cx="9139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Segoe UI" panose="020B0502040204020203" pitchFamily="34" charset="0"/>
              </a:rPr>
              <a:t>So…what drives performance?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B00C1-468E-596F-1F1F-37E3E5361F8B}"/>
              </a:ext>
            </a:extLst>
          </p:cNvPr>
          <p:cNvSpPr txBox="1"/>
          <p:nvPr/>
        </p:nvSpPr>
        <p:spPr>
          <a:xfrm>
            <a:off x="515158" y="1927570"/>
            <a:ext cx="5426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#1 Factor: Generator  (34%)</a:t>
            </a:r>
          </a:p>
          <a:p>
            <a:r>
              <a:rPr lang="en-US" dirty="0">
                <a:latin typeface="Segoe UI" panose="020B0502040204020203" pitchFamily="34" charset="0"/>
              </a:rPr>
              <a:t>Definition: The size/complexity of the neural network creating the fake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2# Factor: Batch Size(27%)</a:t>
            </a:r>
          </a:p>
          <a:p>
            <a:r>
              <a:rPr lang="en-US" dirty="0">
                <a:latin typeface="Segoe UI" panose="020B0502040204020203" pitchFamily="34" charset="0"/>
              </a:rPr>
              <a:t>How many patients the model studies at once before updating its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#3 Factor: Embedding Dimension (22%)</a:t>
            </a:r>
          </a:p>
          <a:p>
            <a:r>
              <a:rPr lang="en-US" dirty="0">
                <a:latin typeface="Segoe UI" panose="020B0502040204020203" pitchFamily="34" charset="0"/>
              </a:rPr>
              <a:t>How categorical data (like "Smoker: Yes/No") is converted into numbers. Higher dimension means a more detailed numerical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#4 Factor: Discriminator (17%)</a:t>
            </a:r>
          </a:p>
          <a:p>
            <a:r>
              <a:rPr lang="en-US" dirty="0">
                <a:latin typeface="Segoe UI" panose="020B0502040204020203" pitchFamily="34" charset="0"/>
              </a:rPr>
              <a:t>Tuning the Generator's complexity was more critical than tuning the Discriminator.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14CC5-6DC7-9454-3AED-45D34D654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80" y="1550065"/>
            <a:ext cx="5181600" cy="47625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D1208-21AB-9B04-8BF1-DEB51D2981A4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53320-A49C-7557-4C8C-22828530E70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5B62E-F575-7445-448A-B204519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C79B74-83BC-9B5E-9438-FA0704637E95}"/>
              </a:ext>
            </a:extLst>
          </p:cNvPr>
          <p:cNvSpPr/>
          <p:nvPr/>
        </p:nvSpPr>
        <p:spPr>
          <a:xfrm>
            <a:off x="4988015" y="983983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 Did it work?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4212A-D36D-446C-C9D8-D08E663B55D4}"/>
              </a:ext>
            </a:extLst>
          </p:cNvPr>
          <p:cNvGrpSpPr/>
          <p:nvPr/>
        </p:nvGrpSpPr>
        <p:grpSpPr>
          <a:xfrm>
            <a:off x="603410" y="1713021"/>
            <a:ext cx="16174966" cy="4563101"/>
            <a:chOff x="574835" y="2047060"/>
            <a:chExt cx="16174966" cy="4563101"/>
          </a:xfrm>
        </p:grpSpPr>
        <p:sp>
          <p:nvSpPr>
            <p:cNvPr id="4" name="Text 0">
              <a:extLst>
                <a:ext uri="{FF2B5EF4-FFF2-40B4-BE49-F238E27FC236}">
                  <a16:creationId xmlns:a16="http://schemas.microsoft.com/office/drawing/2014/main" id="{9E705EBC-7D5B-144B-7EF5-D66BE3A2DB76}"/>
                </a:ext>
              </a:extLst>
            </p:cNvPr>
            <p:cNvSpPr/>
            <p:nvPr/>
          </p:nvSpPr>
          <p:spPr>
            <a:xfrm>
              <a:off x="784385" y="2047060"/>
              <a:ext cx="5421273" cy="6200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850"/>
                </a:lnSpc>
                <a:buNone/>
              </a:pPr>
              <a:endParaRPr lang="en-US" sz="3900" dirty="0">
                <a:latin typeface="Segoe UI" panose="020B0502040204020203" pitchFamily="34" charset="0"/>
              </a:endParaRPr>
            </a:p>
          </p:txBody>
        </p:sp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4AEF4B79-6346-B309-3FF1-71D1931CD5E9}"/>
                </a:ext>
              </a:extLst>
            </p:cNvPr>
            <p:cNvSpPr/>
            <p:nvPr/>
          </p:nvSpPr>
          <p:spPr>
            <a:xfrm>
              <a:off x="3706980" y="2084666"/>
              <a:ext cx="13042821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00"/>
                </a:lnSpc>
                <a:buSzPct val="100000"/>
              </a:pPr>
              <a:r>
                <a:rPr lang="en-US" sz="15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Achieved perfect 50/50 class balance across all 10 folds</a:t>
              </a:r>
              <a:endParaRPr lang="en-US" sz="1550" dirty="0">
                <a:latin typeface="Segoe UI" panose="020B0502040204020203" pitchFamily="34" charset="0"/>
              </a:endParaRPr>
            </a:p>
            <a:p>
              <a:pPr algn="l">
                <a:lnSpc>
                  <a:spcPts val="2500"/>
                </a:lnSpc>
                <a:buSzPct val="100000"/>
              </a:pPr>
              <a:endParaRPr lang="en-US" sz="1550" dirty="0">
                <a:latin typeface="Segoe UI" panose="020B0502040204020203" pitchFamily="34" charset="0"/>
              </a:endParaRPr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B9BFEDF0-F99F-94B4-7C95-2A8635D2CEEB}"/>
                </a:ext>
              </a:extLst>
            </p:cNvPr>
            <p:cNvSpPr/>
            <p:nvPr/>
          </p:nvSpPr>
          <p:spPr>
            <a:xfrm>
              <a:off x="793790" y="3538657"/>
              <a:ext cx="13042821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2500"/>
                </a:lnSpc>
                <a:buSzPct val="100000"/>
              </a:pPr>
              <a:endParaRPr lang="en-US" sz="1550" dirty="0">
                <a:latin typeface="Segoe UI" panose="020B0502040204020203" pitchFamily="34" charset="0"/>
              </a:endParaRPr>
            </a:p>
          </p:txBody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487BBC35-20D6-ADE3-6C34-D09D3D459104}"/>
                </a:ext>
              </a:extLst>
            </p:cNvPr>
            <p:cNvSpPr/>
            <p:nvPr/>
          </p:nvSpPr>
          <p:spPr>
            <a:xfrm>
              <a:off x="801410" y="4087058"/>
              <a:ext cx="13027581" cy="570905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12" name="Text 10">
              <a:extLst>
                <a:ext uri="{FF2B5EF4-FFF2-40B4-BE49-F238E27FC236}">
                  <a16:creationId xmlns:a16="http://schemas.microsoft.com/office/drawing/2014/main" id="{0A5CF7C9-1D9C-E9DA-535E-293931E44A77}"/>
                </a:ext>
              </a:extLst>
            </p:cNvPr>
            <p:cNvSpPr/>
            <p:nvPr/>
          </p:nvSpPr>
          <p:spPr>
            <a:xfrm>
              <a:off x="574835" y="5975082"/>
              <a:ext cx="13042821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CTGAN solution was successfully operationalized from the SECURED toolkit and became the definitive generative</a:t>
              </a:r>
            </a:p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tool for the project's predictive modeling, demonstrating high statistical fidelity and ensuring balanced training sets.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356662-6853-03CF-FA10-6673EBCC1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0071"/>
              </p:ext>
            </p:extLst>
          </p:nvPr>
        </p:nvGraphicFramePr>
        <p:xfrm>
          <a:off x="1549477" y="2425711"/>
          <a:ext cx="8539883" cy="2760263"/>
        </p:xfrm>
        <a:graphic>
          <a:graphicData uri="http://schemas.openxmlformats.org/drawingml/2006/table">
            <a:tbl>
              <a:tblPr/>
              <a:tblGrid>
                <a:gridCol w="1137466">
                  <a:extLst>
                    <a:ext uri="{9D8B030D-6E8A-4147-A177-3AD203B41FA5}">
                      <a16:colId xmlns:a16="http://schemas.microsoft.com/office/drawing/2014/main" val="3884227079"/>
                    </a:ext>
                  </a:extLst>
                </a:gridCol>
                <a:gridCol w="1297422">
                  <a:extLst>
                    <a:ext uri="{9D8B030D-6E8A-4147-A177-3AD203B41FA5}">
                      <a16:colId xmlns:a16="http://schemas.microsoft.com/office/drawing/2014/main" val="3030571302"/>
                    </a:ext>
                  </a:extLst>
                </a:gridCol>
                <a:gridCol w="1297422">
                  <a:extLst>
                    <a:ext uri="{9D8B030D-6E8A-4147-A177-3AD203B41FA5}">
                      <a16:colId xmlns:a16="http://schemas.microsoft.com/office/drawing/2014/main" val="962741092"/>
                    </a:ext>
                  </a:extLst>
                </a:gridCol>
                <a:gridCol w="1746189">
                  <a:extLst>
                    <a:ext uri="{9D8B030D-6E8A-4147-A177-3AD203B41FA5}">
                      <a16:colId xmlns:a16="http://schemas.microsoft.com/office/drawing/2014/main" val="712413493"/>
                    </a:ext>
                  </a:extLst>
                </a:gridCol>
                <a:gridCol w="1746189">
                  <a:extLst>
                    <a:ext uri="{9D8B030D-6E8A-4147-A177-3AD203B41FA5}">
                      <a16:colId xmlns:a16="http://schemas.microsoft.com/office/drawing/2014/main" val="1123977839"/>
                    </a:ext>
                  </a:extLst>
                </a:gridCol>
                <a:gridCol w="1315195">
                  <a:extLst>
                    <a:ext uri="{9D8B030D-6E8A-4147-A177-3AD203B41FA5}">
                      <a16:colId xmlns:a16="http://schemas.microsoft.com/office/drawing/2014/main" val="821321508"/>
                    </a:ext>
                  </a:extLst>
                </a:gridCol>
              </a:tblGrid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Dataset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Count_Class_0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Count_Class_1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Percentage_Class_0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Percentage_Class_1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Total_Samples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829993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10114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833043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Train_set_6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5062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5062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10124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574984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Train_set_2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5053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5053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10106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821302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Train_set_10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5053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5053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10106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020568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Train_set_9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47993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Train_set_8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5061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5061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10122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53688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5058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5058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10116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98658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Train_set_3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10114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780785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Train_set_1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5057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10114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909615"/>
                  </a:ext>
                </a:extLst>
              </a:tr>
              <a:tr h="2509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Train_set_5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5054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50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10108</a:t>
                      </a:r>
                    </a:p>
                  </a:txBody>
                  <a:tcPr marL="12547" marR="12547" marT="12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481666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206A7-9978-5FDA-DB5D-4C3B6A6C1B21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A8D18-7E02-F35D-EFD0-D96E00238AB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3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45E4-E491-0299-FEDE-EB71598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0479E2-69B9-3C29-2CB4-6BEB8080ED29}"/>
              </a:ext>
            </a:extLst>
          </p:cNvPr>
          <p:cNvGrpSpPr/>
          <p:nvPr/>
        </p:nvGrpSpPr>
        <p:grpSpPr>
          <a:xfrm>
            <a:off x="436243" y="2035721"/>
            <a:ext cx="11208632" cy="3707562"/>
            <a:chOff x="436243" y="2035721"/>
            <a:chExt cx="11208632" cy="37075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446476-6346-A61B-BB4A-8A236478B634}"/>
                </a:ext>
              </a:extLst>
            </p:cNvPr>
            <p:cNvGrpSpPr/>
            <p:nvPr/>
          </p:nvGrpSpPr>
          <p:grpSpPr>
            <a:xfrm>
              <a:off x="917078" y="2035721"/>
              <a:ext cx="10727797" cy="3707562"/>
              <a:chOff x="793790" y="2377442"/>
              <a:chExt cx="13042821" cy="4124918"/>
            </a:xfrm>
          </p:grpSpPr>
          <p:sp>
            <p:nvSpPr>
              <p:cNvPr id="4" name="Shape 2">
                <a:extLst>
                  <a:ext uri="{FF2B5EF4-FFF2-40B4-BE49-F238E27FC236}">
                    <a16:creationId xmlns:a16="http://schemas.microsoft.com/office/drawing/2014/main" id="{8A95D683-CE57-66EE-8905-E9FC4CC44E5D}"/>
                  </a:ext>
                </a:extLst>
              </p:cNvPr>
              <p:cNvSpPr/>
              <p:nvPr/>
            </p:nvSpPr>
            <p:spPr>
              <a:xfrm>
                <a:off x="793790" y="2744152"/>
                <a:ext cx="13042821" cy="3758208"/>
              </a:xfrm>
              <a:prstGeom prst="roundRect">
                <a:avLst>
                  <a:gd name="adj" fmla="val 2218"/>
                </a:avLst>
              </a:prstGeom>
              <a:noFill/>
              <a:ln w="7620">
                <a:solidFill>
                  <a:srgbClr val="000000">
                    <a:alpha val="8000"/>
                  </a:srgbClr>
                </a:solidFill>
                <a:prstDash val="solid"/>
              </a:ln>
            </p:spPr>
            <p:txBody>
              <a:bodyPr/>
              <a:lstStyle/>
              <a:p>
                <a:endParaRPr lang="en-U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5" name="Text 4">
                <a:extLst>
                  <a:ext uri="{FF2B5EF4-FFF2-40B4-BE49-F238E27FC236}">
                    <a16:creationId xmlns:a16="http://schemas.microsoft.com/office/drawing/2014/main" id="{D0059EEE-CC17-046A-B9D5-5933E3C0E8AA}"/>
                  </a:ext>
                </a:extLst>
              </p:cNvPr>
              <p:cNvSpPr/>
              <p:nvPr/>
            </p:nvSpPr>
            <p:spPr>
              <a:xfrm>
                <a:off x="1001197" y="2878455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Approach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6" name="Text 5">
                <a:extLst>
                  <a:ext uri="{FF2B5EF4-FFF2-40B4-BE49-F238E27FC236}">
                    <a16:creationId xmlns:a16="http://schemas.microsoft.com/office/drawing/2014/main" id="{5020F752-86F1-2D6B-0601-950AB8322DBD}"/>
                  </a:ext>
                </a:extLst>
              </p:cNvPr>
              <p:cNvSpPr/>
              <p:nvPr/>
            </p:nvSpPr>
            <p:spPr>
              <a:xfrm>
                <a:off x="5346621" y="2878455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Feature space interpolation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7" name="Text 6">
                <a:extLst>
                  <a:ext uri="{FF2B5EF4-FFF2-40B4-BE49-F238E27FC236}">
                    <a16:creationId xmlns:a16="http://schemas.microsoft.com/office/drawing/2014/main" id="{117A9996-2940-593E-BE84-6DB3257C9812}"/>
                  </a:ext>
                </a:extLst>
              </p:cNvPr>
              <p:cNvSpPr/>
              <p:nvPr/>
            </p:nvSpPr>
            <p:spPr>
              <a:xfrm>
                <a:off x="9688235" y="2878455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Neural network-based generation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8" name="Text 8">
                <a:extLst>
                  <a:ext uri="{FF2B5EF4-FFF2-40B4-BE49-F238E27FC236}">
                    <a16:creationId xmlns:a16="http://schemas.microsoft.com/office/drawing/2014/main" id="{BF62D670-884E-EBA0-A303-8603632B5943}"/>
                  </a:ext>
                </a:extLst>
              </p:cNvPr>
              <p:cNvSpPr/>
              <p:nvPr/>
            </p:nvSpPr>
            <p:spPr>
              <a:xfrm>
                <a:off x="1001197" y="3449360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Complexity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9" name="Text 9">
                <a:extLst>
                  <a:ext uri="{FF2B5EF4-FFF2-40B4-BE49-F238E27FC236}">
                    <a16:creationId xmlns:a16="http://schemas.microsoft.com/office/drawing/2014/main" id="{C429CF16-0EF2-0C7B-8E7F-B01A66589332}"/>
                  </a:ext>
                </a:extLst>
              </p:cNvPr>
              <p:cNvSpPr/>
              <p:nvPr/>
            </p:nvSpPr>
            <p:spPr>
              <a:xfrm>
                <a:off x="5346621" y="3449360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Low computational requirements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0" name="Text 10">
                <a:extLst>
                  <a:ext uri="{FF2B5EF4-FFF2-40B4-BE49-F238E27FC236}">
                    <a16:creationId xmlns:a16="http://schemas.microsoft.com/office/drawing/2014/main" id="{0D75D65C-FBAB-4167-A201-683DEC04D694}"/>
                  </a:ext>
                </a:extLst>
              </p:cNvPr>
              <p:cNvSpPr/>
              <p:nvPr/>
            </p:nvSpPr>
            <p:spPr>
              <a:xfrm>
                <a:off x="9688235" y="3449360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High computational requirements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1" name="Text 12">
                <a:extLst>
                  <a:ext uri="{FF2B5EF4-FFF2-40B4-BE49-F238E27FC236}">
                    <a16:creationId xmlns:a16="http://schemas.microsoft.com/office/drawing/2014/main" id="{D7D67B0C-C0AA-E93C-B51B-6066D9096E7E}"/>
                  </a:ext>
                </a:extLst>
              </p:cNvPr>
              <p:cNvSpPr/>
              <p:nvPr/>
            </p:nvSpPr>
            <p:spPr>
              <a:xfrm>
                <a:off x="1001197" y="4020264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Interpretability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2" name="Text 13">
                <a:extLst>
                  <a:ext uri="{FF2B5EF4-FFF2-40B4-BE49-F238E27FC236}">
                    <a16:creationId xmlns:a16="http://schemas.microsoft.com/office/drawing/2014/main" id="{A7C0598C-C24C-FB18-941E-61EEDBB2D2ED}"/>
                  </a:ext>
                </a:extLst>
              </p:cNvPr>
              <p:cNvSpPr/>
              <p:nvPr/>
            </p:nvSpPr>
            <p:spPr>
              <a:xfrm>
                <a:off x="5346621" y="4020264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High - clear mathematical operations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3" name="Text 14">
                <a:extLst>
                  <a:ext uri="{FF2B5EF4-FFF2-40B4-BE49-F238E27FC236}">
                    <a16:creationId xmlns:a16="http://schemas.microsoft.com/office/drawing/2014/main" id="{159383E5-5141-88BF-2453-0FD4EA90439E}"/>
                  </a:ext>
                </a:extLst>
              </p:cNvPr>
              <p:cNvSpPr/>
              <p:nvPr/>
            </p:nvSpPr>
            <p:spPr>
              <a:xfrm>
                <a:off x="9688235" y="4020264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Low - black box models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4" name="Text 16">
                <a:extLst>
                  <a:ext uri="{FF2B5EF4-FFF2-40B4-BE49-F238E27FC236}">
                    <a16:creationId xmlns:a16="http://schemas.microsoft.com/office/drawing/2014/main" id="{4C15BC6A-72B3-0468-B034-5A68844D8E0F}"/>
                  </a:ext>
                </a:extLst>
              </p:cNvPr>
              <p:cNvSpPr/>
              <p:nvPr/>
            </p:nvSpPr>
            <p:spPr>
              <a:xfrm>
                <a:off x="1001197" y="4591169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Data Types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5" name="Text 17">
                <a:extLst>
                  <a:ext uri="{FF2B5EF4-FFF2-40B4-BE49-F238E27FC236}">
                    <a16:creationId xmlns:a16="http://schemas.microsoft.com/office/drawing/2014/main" id="{DC08FF3E-337D-4780-D3BE-ED4B73B7ED1A}"/>
                  </a:ext>
                </a:extLst>
              </p:cNvPr>
              <p:cNvSpPr/>
              <p:nvPr/>
            </p:nvSpPr>
            <p:spPr>
              <a:xfrm>
                <a:off x="5346621" y="4591169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Works well with numerical features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6" name="Text 18">
                <a:extLst>
                  <a:ext uri="{FF2B5EF4-FFF2-40B4-BE49-F238E27FC236}">
                    <a16:creationId xmlns:a16="http://schemas.microsoft.com/office/drawing/2014/main" id="{DF84D912-AB86-B22B-45C1-9E0B6BB25332}"/>
                  </a:ext>
                </a:extLst>
              </p:cNvPr>
              <p:cNvSpPr/>
              <p:nvPr/>
            </p:nvSpPr>
            <p:spPr>
              <a:xfrm>
                <a:off x="9688235" y="4591169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Handles mixed data types well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7" name="Text 20">
                <a:extLst>
                  <a:ext uri="{FF2B5EF4-FFF2-40B4-BE49-F238E27FC236}">
                    <a16:creationId xmlns:a16="http://schemas.microsoft.com/office/drawing/2014/main" id="{DF2C71E9-6296-04F0-5CD4-D0AEB36B8EB4}"/>
                  </a:ext>
                </a:extLst>
              </p:cNvPr>
              <p:cNvSpPr/>
              <p:nvPr/>
            </p:nvSpPr>
            <p:spPr>
              <a:xfrm>
                <a:off x="1001197" y="5162074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Class Balance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8" name="Text 21">
                <a:extLst>
                  <a:ext uri="{FF2B5EF4-FFF2-40B4-BE49-F238E27FC236}">
                    <a16:creationId xmlns:a16="http://schemas.microsoft.com/office/drawing/2014/main" id="{7CF643E2-3FB5-6A6A-E723-AF0ABA1F1A93}"/>
                  </a:ext>
                </a:extLst>
              </p:cNvPr>
              <p:cNvSpPr/>
              <p:nvPr/>
            </p:nvSpPr>
            <p:spPr>
              <a:xfrm>
                <a:off x="5346621" y="5162074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Effective for moderate imbalance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9" name="Text 22">
                <a:extLst>
                  <a:ext uri="{FF2B5EF4-FFF2-40B4-BE49-F238E27FC236}">
                    <a16:creationId xmlns:a16="http://schemas.microsoft.com/office/drawing/2014/main" id="{0DEF6340-22E6-CBB6-7FE3-D1CBC6F4058D}"/>
                  </a:ext>
                </a:extLst>
              </p:cNvPr>
              <p:cNvSpPr/>
              <p:nvPr/>
            </p:nvSpPr>
            <p:spPr>
              <a:xfrm>
                <a:off x="9688235" y="5162074"/>
                <a:ext cx="3941088" cy="63507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CTGAN excels, TVAE struggles with severe imbalance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0" name="Text 24">
                <a:extLst>
                  <a:ext uri="{FF2B5EF4-FFF2-40B4-BE49-F238E27FC236}">
                    <a16:creationId xmlns:a16="http://schemas.microsoft.com/office/drawing/2014/main" id="{C40BA920-23B6-B664-5A1B-468C24FDAAA8}"/>
                  </a:ext>
                </a:extLst>
              </p:cNvPr>
              <p:cNvSpPr/>
              <p:nvPr/>
            </p:nvSpPr>
            <p:spPr>
              <a:xfrm>
                <a:off x="1001197" y="6050518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Training Time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1" name="Text 25">
                <a:extLst>
                  <a:ext uri="{FF2B5EF4-FFF2-40B4-BE49-F238E27FC236}">
                    <a16:creationId xmlns:a16="http://schemas.microsoft.com/office/drawing/2014/main" id="{4227DAC0-0635-56C6-30B7-B8632E60CF7B}"/>
                  </a:ext>
                </a:extLst>
              </p:cNvPr>
              <p:cNvSpPr/>
              <p:nvPr/>
            </p:nvSpPr>
            <p:spPr>
              <a:xfrm>
                <a:off x="5346621" y="6050518"/>
                <a:ext cx="393727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Fast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2" name="Text 26">
                <a:extLst>
                  <a:ext uri="{FF2B5EF4-FFF2-40B4-BE49-F238E27FC236}">
                    <a16:creationId xmlns:a16="http://schemas.microsoft.com/office/drawing/2014/main" id="{8AA02431-07AD-952E-F571-255B43A4501A}"/>
                  </a:ext>
                </a:extLst>
              </p:cNvPr>
              <p:cNvSpPr/>
              <p:nvPr/>
            </p:nvSpPr>
            <p:spPr>
              <a:xfrm>
                <a:off x="9688235" y="6050518"/>
                <a:ext cx="3941088" cy="3175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2C3249"/>
                    </a:solidFill>
                    <a:latin typeface="Segoe UI" panose="020B0502040204020203" pitchFamily="34" charset="0"/>
                    <a:ea typeface="Martel Sans" pitchFamily="34" charset="-122"/>
                    <a:cs typeface="Segoe UI" panose="020B0502040204020203" pitchFamily="34" charset="0"/>
                  </a:rPr>
                  <a:t>Slow, requires hyperparameter tuning</a:t>
                </a:r>
                <a:endParaRPr lang="en-US" sz="1550" dirty="0">
                  <a:latin typeface="Segoe UI" panose="020B0502040204020203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E128170-CE43-786D-5CBA-810D42D1325A}"/>
                  </a:ext>
                </a:extLst>
              </p:cNvPr>
              <p:cNvGrpSpPr/>
              <p:nvPr/>
            </p:nvGrpSpPr>
            <p:grpSpPr>
              <a:xfrm>
                <a:off x="801410" y="2377442"/>
                <a:ext cx="13026271" cy="4117299"/>
                <a:chOff x="801410" y="2377442"/>
                <a:chExt cx="13026271" cy="4117299"/>
              </a:xfrm>
            </p:grpSpPr>
            <p:sp>
              <p:nvSpPr>
                <p:cNvPr id="26" name="Shape 3">
                  <a:extLst>
                    <a:ext uri="{FF2B5EF4-FFF2-40B4-BE49-F238E27FC236}">
                      <a16:creationId xmlns:a16="http://schemas.microsoft.com/office/drawing/2014/main" id="{2D053A1B-52AE-30A1-29A5-3A81CF99C914}"/>
                    </a:ext>
                  </a:extLst>
                </p:cNvPr>
                <p:cNvSpPr/>
                <p:nvPr/>
              </p:nvSpPr>
              <p:spPr>
                <a:xfrm>
                  <a:off x="910741" y="2377442"/>
                  <a:ext cx="6321183" cy="440413"/>
                </a:xfrm>
                <a:prstGeom prst="rect">
                  <a:avLst/>
                </a:prstGeom>
                <a:solidFill>
                  <a:srgbClr val="FFFFFF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27" name="Shape 7">
                  <a:extLst>
                    <a:ext uri="{FF2B5EF4-FFF2-40B4-BE49-F238E27FC236}">
                      <a16:creationId xmlns:a16="http://schemas.microsoft.com/office/drawing/2014/main" id="{490A466C-EC90-A80D-AE94-3952C92443F1}"/>
                    </a:ext>
                  </a:extLst>
                </p:cNvPr>
                <p:cNvSpPr/>
                <p:nvPr/>
              </p:nvSpPr>
              <p:spPr>
                <a:xfrm>
                  <a:off x="801410" y="3322677"/>
                  <a:ext cx="13026271" cy="570905"/>
                </a:xfrm>
                <a:prstGeom prst="rect">
                  <a:avLst/>
                </a:prstGeom>
                <a:solidFill>
                  <a:srgbClr val="000000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28" name="Shape 11">
                  <a:extLst>
                    <a:ext uri="{FF2B5EF4-FFF2-40B4-BE49-F238E27FC236}">
                      <a16:creationId xmlns:a16="http://schemas.microsoft.com/office/drawing/2014/main" id="{CF3F483D-32E2-3385-CA59-D4AF512464AE}"/>
                    </a:ext>
                  </a:extLst>
                </p:cNvPr>
                <p:cNvSpPr/>
                <p:nvPr/>
              </p:nvSpPr>
              <p:spPr>
                <a:xfrm>
                  <a:off x="801410" y="3893582"/>
                  <a:ext cx="13026271" cy="570905"/>
                </a:xfrm>
                <a:prstGeom prst="rect">
                  <a:avLst/>
                </a:prstGeom>
                <a:solidFill>
                  <a:srgbClr val="FFFFFF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29" name="Shape 15">
                  <a:extLst>
                    <a:ext uri="{FF2B5EF4-FFF2-40B4-BE49-F238E27FC236}">
                      <a16:creationId xmlns:a16="http://schemas.microsoft.com/office/drawing/2014/main" id="{E457CD7E-277E-FA80-C51F-7461D6E1232E}"/>
                    </a:ext>
                  </a:extLst>
                </p:cNvPr>
                <p:cNvSpPr/>
                <p:nvPr/>
              </p:nvSpPr>
              <p:spPr>
                <a:xfrm>
                  <a:off x="801410" y="4464487"/>
                  <a:ext cx="13026271" cy="570905"/>
                </a:xfrm>
                <a:prstGeom prst="rect">
                  <a:avLst/>
                </a:prstGeom>
                <a:solidFill>
                  <a:srgbClr val="000000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30" name="Shape 19">
                  <a:extLst>
                    <a:ext uri="{FF2B5EF4-FFF2-40B4-BE49-F238E27FC236}">
                      <a16:creationId xmlns:a16="http://schemas.microsoft.com/office/drawing/2014/main" id="{245C8E74-BBF6-F73D-F954-23072864F4C7}"/>
                    </a:ext>
                  </a:extLst>
                </p:cNvPr>
                <p:cNvSpPr/>
                <p:nvPr/>
              </p:nvSpPr>
              <p:spPr>
                <a:xfrm>
                  <a:off x="801410" y="5035391"/>
                  <a:ext cx="13026271" cy="888444"/>
                </a:xfrm>
                <a:prstGeom prst="rect">
                  <a:avLst/>
                </a:prstGeom>
                <a:solidFill>
                  <a:srgbClr val="FFFFFF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31" name="Shape 23">
                  <a:extLst>
                    <a:ext uri="{FF2B5EF4-FFF2-40B4-BE49-F238E27FC236}">
                      <a16:creationId xmlns:a16="http://schemas.microsoft.com/office/drawing/2014/main" id="{9B6A983E-9D99-9F51-EFE7-B288A14719C3}"/>
                    </a:ext>
                  </a:extLst>
                </p:cNvPr>
                <p:cNvSpPr/>
                <p:nvPr/>
              </p:nvSpPr>
              <p:spPr>
                <a:xfrm>
                  <a:off x="801410" y="5923836"/>
                  <a:ext cx="13026271" cy="570905"/>
                </a:xfrm>
                <a:prstGeom prst="rect">
                  <a:avLst/>
                </a:prstGeom>
                <a:solidFill>
                  <a:srgbClr val="000000">
                    <a:alpha val="4000"/>
                  </a:srgbClr>
                </a:solidFill>
                <a:ln/>
              </p:spPr>
              <p:txBody>
                <a:bodyPr/>
                <a:lstStyle/>
                <a:p>
                  <a:endParaRPr lang="en-US" dirty="0">
                    <a:latin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224" name="Text 1">
              <a:extLst>
                <a:ext uri="{FF2B5EF4-FFF2-40B4-BE49-F238E27FC236}">
                  <a16:creationId xmlns:a16="http://schemas.microsoft.com/office/drawing/2014/main" id="{606999D0-ECEB-37A3-546A-06E5EA821EC0}"/>
                </a:ext>
              </a:extLst>
            </p:cNvPr>
            <p:cNvSpPr/>
            <p:nvPr/>
          </p:nvSpPr>
          <p:spPr>
            <a:xfrm>
              <a:off x="436243" y="2083341"/>
              <a:ext cx="10727797" cy="2854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b="1" dirty="0">
                  <a:latin typeface="Segoe UI" panose="020B0502040204020203" pitchFamily="34" charset="0"/>
                </a:rPr>
                <a:t>Smote - family</a:t>
              </a:r>
            </a:p>
          </p:txBody>
        </p:sp>
        <p:sp>
          <p:nvSpPr>
            <p:cNvPr id="225" name="Shape 3">
              <a:extLst>
                <a:ext uri="{FF2B5EF4-FFF2-40B4-BE49-F238E27FC236}">
                  <a16:creationId xmlns:a16="http://schemas.microsoft.com/office/drawing/2014/main" id="{A18DABC1-0862-ACBE-FDAA-A5BB7B4D404E}"/>
                </a:ext>
              </a:extLst>
            </p:cNvPr>
            <p:cNvSpPr/>
            <p:nvPr/>
          </p:nvSpPr>
          <p:spPr>
            <a:xfrm>
              <a:off x="9096375" y="2035721"/>
              <a:ext cx="2548500" cy="421375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r>
                <a:rPr lang="en-US" b="1" dirty="0">
                  <a:latin typeface="Segoe UI" panose="020B0502040204020203" pitchFamily="34" charset="0"/>
                </a:rPr>
                <a:t>SDV(CTGAN, TVAE)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594BD-991D-901D-F1B5-90BDAA742A35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226" name="Slide Number Placeholder 225">
            <a:extLst>
              <a:ext uri="{FF2B5EF4-FFF2-40B4-BE49-F238E27FC236}">
                <a16:creationId xmlns:a16="http://schemas.microsoft.com/office/drawing/2014/main" id="{F0B44173-BEE3-6C7B-60B4-EFAF8C654CC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E5DA133-C618-56C8-5267-89731B858E7D}"/>
              </a:ext>
            </a:extLst>
          </p:cNvPr>
          <p:cNvGrpSpPr/>
          <p:nvPr/>
        </p:nvGrpSpPr>
        <p:grpSpPr>
          <a:xfrm>
            <a:off x="2814146" y="841282"/>
            <a:ext cx="6416606" cy="773284"/>
            <a:chOff x="3006754" y="854626"/>
            <a:chExt cx="6416606" cy="773284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B347D26-7888-E603-0CD2-D0C6D0D9E3CE}"/>
                </a:ext>
              </a:extLst>
            </p:cNvPr>
            <p:cNvSpPr txBox="1"/>
            <p:nvPr/>
          </p:nvSpPr>
          <p:spPr>
            <a:xfrm>
              <a:off x="3261646" y="854626"/>
              <a:ext cx="6161714" cy="615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4850"/>
                </a:lnSpc>
                <a:buNone/>
              </a:pPr>
              <a:endParaRPr lang="en-US" sz="1800" b="1" dirty="0">
                <a:latin typeface="Segoe UI" panose="020B0502040204020203" pitchFamily="34" charset="0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74C05B5-32BC-7C94-E76E-551F3AAE7338}"/>
                </a:ext>
              </a:extLst>
            </p:cNvPr>
            <p:cNvSpPr txBox="1"/>
            <p:nvPr/>
          </p:nvSpPr>
          <p:spPr>
            <a:xfrm>
              <a:off x="3006754" y="1213822"/>
              <a:ext cx="6161714" cy="414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800" b="1" dirty="0">
                  <a:latin typeface="Segoe UI" panose="020B0502040204020203" pitchFamily="34" charset="0"/>
                </a:rPr>
                <a:t>A quick recap!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13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0AB7-B917-7FD8-DB4D-2C5146FC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2">
            <a:extLst>
              <a:ext uri="{FF2B5EF4-FFF2-40B4-BE49-F238E27FC236}">
                <a16:creationId xmlns:a16="http://schemas.microsoft.com/office/drawing/2014/main" id="{FC8D8FC8-E90E-F136-ABE5-8BF731DC309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defTabSz="914400">
              <a:lnSpc>
                <a:spcPct val="100000"/>
              </a:lnSpc>
              <a:buNone/>
            </a:pPr>
            <a:endParaRPr lang="en-US" sz="1200" spc="-1" dirty="0">
              <a:solidFill>
                <a:schemeClr val="lt1"/>
              </a:solidFill>
              <a:latin typeface="Segoe UI" panose="020B0502040204020203" pitchFamily="34" charset="0"/>
            </a:endParaRPr>
          </a:p>
          <a:p>
            <a:pPr indent="0" algn="r" defTabSz="914400">
              <a:lnSpc>
                <a:spcPct val="100000"/>
              </a:lnSpc>
              <a:buNone/>
            </a:pPr>
            <a:endParaRPr lang="el-GR" sz="1200" b="0" strike="noStrike" spc="-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F696B2-9192-3FA4-A3F6-3F38EF3D345E}"/>
              </a:ext>
            </a:extLst>
          </p:cNvPr>
          <p:cNvGrpSpPr/>
          <p:nvPr/>
        </p:nvGrpSpPr>
        <p:grpSpPr>
          <a:xfrm>
            <a:off x="470517" y="1734137"/>
            <a:ext cx="6532349" cy="5659993"/>
            <a:chOff x="692944" y="1956078"/>
            <a:chExt cx="7758113" cy="5659993"/>
          </a:xfrm>
        </p:grpSpPr>
        <p:sp>
          <p:nvSpPr>
            <p:cNvPr id="12" name="Shape 1">
              <a:extLst>
                <a:ext uri="{FF2B5EF4-FFF2-40B4-BE49-F238E27FC236}">
                  <a16:creationId xmlns:a16="http://schemas.microsoft.com/office/drawing/2014/main" id="{AC8F664A-DE6E-AC70-31D1-59E3EC057B63}"/>
                </a:ext>
              </a:extLst>
            </p:cNvPr>
            <p:cNvSpPr/>
            <p:nvPr/>
          </p:nvSpPr>
          <p:spPr>
            <a:xfrm>
              <a:off x="692944" y="1956078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13" name="Image 1" descr="preencoded.png">
              <a:extLst>
                <a:ext uri="{FF2B5EF4-FFF2-40B4-BE49-F238E27FC236}">
                  <a16:creationId xmlns:a16="http://schemas.microsoft.com/office/drawing/2014/main" id="{3315234E-F4AC-FB84-39B5-C18D065F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7833" y="2020967"/>
              <a:ext cx="259794" cy="259794"/>
            </a:xfrm>
            <a:prstGeom prst="rect">
              <a:avLst/>
            </a:prstGeom>
          </p:spPr>
        </p:pic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F6BEF513-791D-C7F3-78AF-5B34C03C8BEC}"/>
                </a:ext>
              </a:extLst>
            </p:cNvPr>
            <p:cNvSpPr/>
            <p:nvPr/>
          </p:nvSpPr>
          <p:spPr>
            <a:xfrm>
              <a:off x="1255871" y="2015609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Platform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1375D934-E262-BCAB-161A-01B3E0648493}"/>
                </a:ext>
              </a:extLst>
            </p:cNvPr>
            <p:cNvSpPr/>
            <p:nvPr/>
          </p:nvSpPr>
          <p:spPr>
            <a:xfrm>
              <a:off x="1255871" y="2390180"/>
              <a:ext cx="3207901" cy="2771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Google Cloud Platform (GCP)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16" name="Shape 4">
              <a:extLst>
                <a:ext uri="{FF2B5EF4-FFF2-40B4-BE49-F238E27FC236}">
                  <a16:creationId xmlns:a16="http://schemas.microsoft.com/office/drawing/2014/main" id="{FAA5CE0F-8CBA-6FB0-8D47-424DA9AC45B6}"/>
                </a:ext>
              </a:extLst>
            </p:cNvPr>
            <p:cNvSpPr/>
            <p:nvPr/>
          </p:nvSpPr>
          <p:spPr>
            <a:xfrm>
              <a:off x="4680228" y="1956078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1A5B254F-E121-A359-76A6-553D014E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45117" y="2020967"/>
              <a:ext cx="259794" cy="259794"/>
            </a:xfrm>
            <a:prstGeom prst="rect">
              <a:avLst/>
            </a:prstGeom>
          </p:spPr>
        </p:pic>
        <p:sp>
          <p:nvSpPr>
            <p:cNvPr id="18" name="Text 5">
              <a:extLst>
                <a:ext uri="{FF2B5EF4-FFF2-40B4-BE49-F238E27FC236}">
                  <a16:creationId xmlns:a16="http://schemas.microsoft.com/office/drawing/2014/main" id="{31CE946B-35FD-6649-3449-62B6ED98435F}"/>
                </a:ext>
              </a:extLst>
            </p:cNvPr>
            <p:cNvSpPr/>
            <p:nvPr/>
          </p:nvSpPr>
          <p:spPr>
            <a:xfrm>
              <a:off x="5243155" y="2015609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Instance Type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19" name="Text 6">
              <a:extLst>
                <a:ext uri="{FF2B5EF4-FFF2-40B4-BE49-F238E27FC236}">
                  <a16:creationId xmlns:a16="http://schemas.microsoft.com/office/drawing/2014/main" id="{55F13BCE-9AE2-A260-68B9-CB67283D9F45}"/>
                </a:ext>
              </a:extLst>
            </p:cNvPr>
            <p:cNvSpPr/>
            <p:nvPr/>
          </p:nvSpPr>
          <p:spPr>
            <a:xfrm>
              <a:off x="5243155" y="2390180"/>
              <a:ext cx="3207901" cy="2771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a2-highgpu-4g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0" name="Shape 7">
              <a:extLst>
                <a:ext uri="{FF2B5EF4-FFF2-40B4-BE49-F238E27FC236}">
                  <a16:creationId xmlns:a16="http://schemas.microsoft.com/office/drawing/2014/main" id="{55D908A6-F02F-0E7E-045F-100C9F78FB10}"/>
                </a:ext>
              </a:extLst>
            </p:cNvPr>
            <p:cNvSpPr/>
            <p:nvPr/>
          </p:nvSpPr>
          <p:spPr>
            <a:xfrm>
              <a:off x="692944" y="3013829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89602ECD-3FB8-5A80-848E-6FB12DD1E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7833" y="3078718"/>
              <a:ext cx="259794" cy="259794"/>
            </a:xfrm>
            <a:prstGeom prst="rect">
              <a:avLst/>
            </a:prstGeom>
          </p:spPr>
        </p:pic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7FDB2C77-623A-01A5-70A2-490F8F83457D}"/>
                </a:ext>
              </a:extLst>
            </p:cNvPr>
            <p:cNvSpPr/>
            <p:nvPr/>
          </p:nvSpPr>
          <p:spPr>
            <a:xfrm>
              <a:off x="1255871" y="3073360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Specifications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DF3AB3A6-D16B-A921-CBDF-19052C2A65B6}"/>
                </a:ext>
              </a:extLst>
            </p:cNvPr>
            <p:cNvSpPr/>
            <p:nvPr/>
          </p:nvSpPr>
          <p:spPr>
            <a:xfrm>
              <a:off x="1255871" y="3447931"/>
              <a:ext cx="3207901" cy="5543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48 vCPUs, 340GB RAM, 4x NVIDIA Tesla A100 GPUs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4" name="Shape 10">
              <a:extLst>
                <a:ext uri="{FF2B5EF4-FFF2-40B4-BE49-F238E27FC236}">
                  <a16:creationId xmlns:a16="http://schemas.microsoft.com/office/drawing/2014/main" id="{155D7098-3BFA-49BF-C544-536D6DCA6D35}"/>
                </a:ext>
              </a:extLst>
            </p:cNvPr>
            <p:cNvSpPr/>
            <p:nvPr/>
          </p:nvSpPr>
          <p:spPr>
            <a:xfrm>
              <a:off x="4680228" y="3013829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5" name="Image 4" descr="preencoded.png">
              <a:extLst>
                <a:ext uri="{FF2B5EF4-FFF2-40B4-BE49-F238E27FC236}">
                  <a16:creationId xmlns:a16="http://schemas.microsoft.com/office/drawing/2014/main" id="{9ED07DD8-415E-8B69-A68A-3C2E4552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45117" y="3078718"/>
              <a:ext cx="259794" cy="259794"/>
            </a:xfrm>
            <a:prstGeom prst="rect">
              <a:avLst/>
            </a:prstGeom>
          </p:spPr>
        </p:pic>
        <p:sp>
          <p:nvSpPr>
            <p:cNvPr id="27" name="Text 11">
              <a:extLst>
                <a:ext uri="{FF2B5EF4-FFF2-40B4-BE49-F238E27FC236}">
                  <a16:creationId xmlns:a16="http://schemas.microsoft.com/office/drawing/2014/main" id="{8713264F-B15C-93C3-2428-A9E67C499FD9}"/>
                </a:ext>
              </a:extLst>
            </p:cNvPr>
            <p:cNvSpPr/>
            <p:nvPr/>
          </p:nvSpPr>
          <p:spPr>
            <a:xfrm>
              <a:off x="5243155" y="3073360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Performance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28" name="Text 12">
              <a:extLst>
                <a:ext uri="{FF2B5EF4-FFF2-40B4-BE49-F238E27FC236}">
                  <a16:creationId xmlns:a16="http://schemas.microsoft.com/office/drawing/2014/main" id="{50B1CC67-1136-F7D2-2265-B5D3A8BD9FD2}"/>
                </a:ext>
              </a:extLst>
            </p:cNvPr>
            <p:cNvSpPr/>
            <p:nvPr/>
          </p:nvSpPr>
          <p:spPr>
            <a:xfrm>
              <a:off x="5243155" y="3447931"/>
              <a:ext cx="3207901" cy="5543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~1 second per trial ( It’s about 480 times faster)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9" name="Shape 13">
              <a:extLst>
                <a:ext uri="{FF2B5EF4-FFF2-40B4-BE49-F238E27FC236}">
                  <a16:creationId xmlns:a16="http://schemas.microsoft.com/office/drawing/2014/main" id="{3F65C302-67D3-B834-6B35-50515D449615}"/>
                </a:ext>
              </a:extLst>
            </p:cNvPr>
            <p:cNvSpPr/>
            <p:nvPr/>
          </p:nvSpPr>
          <p:spPr>
            <a:xfrm>
              <a:off x="692944" y="4348758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30" name="Image 5" descr="preencoded.png">
              <a:extLst>
                <a:ext uri="{FF2B5EF4-FFF2-40B4-BE49-F238E27FC236}">
                  <a16:creationId xmlns:a16="http://schemas.microsoft.com/office/drawing/2014/main" id="{2CBDEDDA-B9B2-1803-8549-A673DD92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7833" y="4413647"/>
              <a:ext cx="259794" cy="259794"/>
            </a:xfrm>
            <a:prstGeom prst="rect">
              <a:avLst/>
            </a:prstGeom>
          </p:spPr>
        </p:pic>
        <p:sp>
          <p:nvSpPr>
            <p:cNvPr id="31" name="Text 14">
              <a:extLst>
                <a:ext uri="{FF2B5EF4-FFF2-40B4-BE49-F238E27FC236}">
                  <a16:creationId xmlns:a16="http://schemas.microsoft.com/office/drawing/2014/main" id="{1E3E187A-1F0B-D912-21E0-228D633C417E}"/>
                </a:ext>
              </a:extLst>
            </p:cNvPr>
            <p:cNvSpPr/>
            <p:nvPr/>
          </p:nvSpPr>
          <p:spPr>
            <a:xfrm>
              <a:off x="1255871" y="4408289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Provider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192" name="Text 15">
              <a:extLst>
                <a:ext uri="{FF2B5EF4-FFF2-40B4-BE49-F238E27FC236}">
                  <a16:creationId xmlns:a16="http://schemas.microsoft.com/office/drawing/2014/main" id="{86342A8D-B80E-AC0B-7D30-90F8B400D443}"/>
                </a:ext>
              </a:extLst>
            </p:cNvPr>
            <p:cNvSpPr/>
            <p:nvPr/>
          </p:nvSpPr>
          <p:spPr>
            <a:xfrm>
              <a:off x="1255871" y="4782860"/>
              <a:ext cx="3207901" cy="5543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GRNET (Greek Research &amp; Technology Network)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193" name="Shape 16">
              <a:extLst>
                <a:ext uri="{FF2B5EF4-FFF2-40B4-BE49-F238E27FC236}">
                  <a16:creationId xmlns:a16="http://schemas.microsoft.com/office/drawing/2014/main" id="{9EF8DE12-C6AC-B955-3857-BE8B5A36F980}"/>
                </a:ext>
              </a:extLst>
            </p:cNvPr>
            <p:cNvSpPr/>
            <p:nvPr/>
          </p:nvSpPr>
          <p:spPr>
            <a:xfrm>
              <a:off x="4680228" y="4348758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194" name="Image 6" descr="preencoded.png">
              <a:extLst>
                <a:ext uri="{FF2B5EF4-FFF2-40B4-BE49-F238E27FC236}">
                  <a16:creationId xmlns:a16="http://schemas.microsoft.com/office/drawing/2014/main" id="{5C8D622A-21F3-C023-0DBE-9A9813D6A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45117" y="4413647"/>
              <a:ext cx="259794" cy="259794"/>
            </a:xfrm>
            <a:prstGeom prst="rect">
              <a:avLst/>
            </a:prstGeom>
          </p:spPr>
        </p:pic>
        <p:sp>
          <p:nvSpPr>
            <p:cNvPr id="198" name="Text 17">
              <a:extLst>
                <a:ext uri="{FF2B5EF4-FFF2-40B4-BE49-F238E27FC236}">
                  <a16:creationId xmlns:a16="http://schemas.microsoft.com/office/drawing/2014/main" id="{FD27A540-2F9D-1B69-F7D4-AA91777B99D2}"/>
                </a:ext>
              </a:extLst>
            </p:cNvPr>
            <p:cNvSpPr/>
            <p:nvPr/>
          </p:nvSpPr>
          <p:spPr>
            <a:xfrm>
              <a:off x="5243155" y="4408289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Duration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199" name="Text 18">
              <a:extLst>
                <a:ext uri="{FF2B5EF4-FFF2-40B4-BE49-F238E27FC236}">
                  <a16:creationId xmlns:a16="http://schemas.microsoft.com/office/drawing/2014/main" id="{4B80CE30-C4DB-571F-A8DD-EE860A97CB7F}"/>
                </a:ext>
              </a:extLst>
            </p:cNvPr>
            <p:cNvSpPr/>
            <p:nvPr/>
          </p:nvSpPr>
          <p:spPr>
            <a:xfrm>
              <a:off x="5243155" y="4782860"/>
              <a:ext cx="3207901" cy="5543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3 consecutive days of computational work for TVAE testing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00" name="Shape 19">
              <a:extLst>
                <a:ext uri="{FF2B5EF4-FFF2-40B4-BE49-F238E27FC236}">
                  <a16:creationId xmlns:a16="http://schemas.microsoft.com/office/drawing/2014/main" id="{EE36FCC7-1EFD-C66B-1D2B-222A5786921B}"/>
                </a:ext>
              </a:extLst>
            </p:cNvPr>
            <p:cNvSpPr/>
            <p:nvPr/>
          </p:nvSpPr>
          <p:spPr>
            <a:xfrm>
              <a:off x="692944" y="5683687"/>
              <a:ext cx="389692" cy="389692"/>
            </a:xfrm>
            <a:prstGeom prst="roundRect">
              <a:avLst>
                <a:gd name="adj" fmla="val 1867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01" name="Image 7" descr="preencoded.png">
              <a:extLst>
                <a:ext uri="{FF2B5EF4-FFF2-40B4-BE49-F238E27FC236}">
                  <a16:creationId xmlns:a16="http://schemas.microsoft.com/office/drawing/2014/main" id="{0FC8A1EC-C69D-98A6-B965-4CA9DBEF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7833" y="5748576"/>
              <a:ext cx="259794" cy="259794"/>
            </a:xfrm>
            <a:prstGeom prst="rect">
              <a:avLst/>
            </a:prstGeom>
          </p:spPr>
        </p:pic>
        <p:sp>
          <p:nvSpPr>
            <p:cNvPr id="202" name="Text 20">
              <a:extLst>
                <a:ext uri="{FF2B5EF4-FFF2-40B4-BE49-F238E27FC236}">
                  <a16:creationId xmlns:a16="http://schemas.microsoft.com/office/drawing/2014/main" id="{5EE431EF-DDA3-B3F1-9AA5-4D146D9D0BBA}"/>
                </a:ext>
              </a:extLst>
            </p:cNvPr>
            <p:cNvSpPr/>
            <p:nvPr/>
          </p:nvSpPr>
          <p:spPr>
            <a:xfrm>
              <a:off x="1255871" y="5743218"/>
              <a:ext cx="2165509" cy="270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7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Result</a:t>
              </a:r>
              <a:endParaRPr lang="en-US" sz="1700" dirty="0">
                <a:latin typeface="Segoe UI" panose="020B0502040204020203" pitchFamily="34" charset="0"/>
              </a:endParaRPr>
            </a:p>
          </p:txBody>
        </p:sp>
        <p:sp>
          <p:nvSpPr>
            <p:cNvPr id="203" name="Text 21">
              <a:extLst>
                <a:ext uri="{FF2B5EF4-FFF2-40B4-BE49-F238E27FC236}">
                  <a16:creationId xmlns:a16="http://schemas.microsoft.com/office/drawing/2014/main" id="{275976C4-9433-F3BF-81B6-DEFC1FAA4E3F}"/>
                </a:ext>
              </a:extLst>
            </p:cNvPr>
            <p:cNvSpPr/>
            <p:nvPr/>
          </p:nvSpPr>
          <p:spPr>
            <a:xfrm>
              <a:off x="1255871" y="6117788"/>
              <a:ext cx="7195185" cy="2771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Enabled large-scale hyperparameter optimization and model training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  <p:sp>
          <p:nvSpPr>
            <p:cNvPr id="204" name="Text 23">
              <a:extLst>
                <a:ext uri="{FF2B5EF4-FFF2-40B4-BE49-F238E27FC236}">
                  <a16:creationId xmlns:a16="http://schemas.microsoft.com/office/drawing/2014/main" id="{DF2C59A9-089F-C99C-ED4E-DB26C9E7109F}"/>
                </a:ext>
              </a:extLst>
            </p:cNvPr>
            <p:cNvSpPr/>
            <p:nvPr/>
          </p:nvSpPr>
          <p:spPr>
            <a:xfrm>
              <a:off x="692944" y="7061716"/>
              <a:ext cx="7758113" cy="5543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endParaRPr lang="en-US" sz="13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05" name="Text 0">
            <a:extLst>
              <a:ext uri="{FF2B5EF4-FFF2-40B4-BE49-F238E27FC236}">
                <a16:creationId xmlns:a16="http://schemas.microsoft.com/office/drawing/2014/main" id="{BDA4F66E-CDA8-3E2D-D6AC-26F7D5E656DE}"/>
              </a:ext>
            </a:extLst>
          </p:cNvPr>
          <p:cNvSpPr/>
          <p:nvPr/>
        </p:nvSpPr>
        <p:spPr>
          <a:xfrm>
            <a:off x="2295033" y="923357"/>
            <a:ext cx="10103928" cy="1082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Google  Cloud Computing (GCP) Infrastructure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A7E70B1-DF18-708A-EED0-ABE9E6BE82C4}"/>
              </a:ext>
            </a:extLst>
          </p:cNvPr>
          <p:cNvSpPr txBox="1"/>
          <p:nvPr/>
        </p:nvSpPr>
        <p:spPr>
          <a:xfrm>
            <a:off x="7059549" y="1827958"/>
            <a:ext cx="68358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This infrastructure was critical for handling </a:t>
            </a:r>
          </a:p>
          <a:p>
            <a: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the computational demands of synthetic </a:t>
            </a:r>
          </a:p>
          <a:p>
            <a: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data generation and deep learning </a:t>
            </a:r>
          </a:p>
          <a:p>
            <a: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model training ,especially when utilizing the</a:t>
            </a:r>
            <a:br>
              <a:rPr lang="en-US" sz="180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</a:br>
            <a:r>
              <a:rPr lang="en-US" sz="1800" dirty="0" err="1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Optuna</a:t>
            </a:r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 framework(Search Space Exploration)</a:t>
            </a:r>
          </a:p>
          <a:p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GCP resources offered parallel optimization </a:t>
            </a:r>
          </a:p>
          <a:p>
            <a:r>
              <a:rPr lang="en-US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across multiple configurations</a:t>
            </a:r>
            <a:endParaRPr lang="en-US" dirty="0">
              <a:latin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b="1" i="1" dirty="0">
                <a:latin typeface="Segoe UI" panose="020B0502040204020203" pitchFamily="34" charset="0"/>
              </a:rPr>
              <a:t>GCP resources were provided by the </a:t>
            </a:r>
          </a:p>
          <a:p>
            <a:r>
              <a:rPr lang="en-US" b="1" i="1" dirty="0">
                <a:latin typeface="Segoe UI" panose="020B0502040204020203" pitchFamily="34" charset="0"/>
              </a:rPr>
              <a:t>National Infrastructures for Research and </a:t>
            </a:r>
          </a:p>
          <a:p>
            <a:r>
              <a:rPr lang="en-US" b="1" i="1" dirty="0">
                <a:latin typeface="Segoe UI" panose="020B0502040204020203" pitchFamily="34" charset="0"/>
              </a:rPr>
              <a:t>Technology GRNET and funded by the EU</a:t>
            </a:r>
          </a:p>
          <a:p>
            <a:r>
              <a:rPr lang="en-US" b="1" i="1" dirty="0">
                <a:latin typeface="Segoe UI" panose="020B0502040204020203" pitchFamily="34" charset="0"/>
              </a:rPr>
              <a:t> Recovery and Resiliency Facility</a:t>
            </a:r>
          </a:p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0D90D-30E6-E430-9B29-54934DAF8C6D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889BC-CEE9-6908-E8E7-56F70F85251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1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6E72-DD36-40FA-682A-B3F87FFB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9E7177-5EF2-65D5-376F-3A3EEFFC861C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9519F-F3C1-08B0-8237-4EA9E1F0A799}"/>
              </a:ext>
            </a:extLst>
          </p:cNvPr>
          <p:cNvSpPr txBox="1"/>
          <p:nvPr/>
        </p:nvSpPr>
        <p:spPr>
          <a:xfrm>
            <a:off x="2021681" y="2733938"/>
            <a:ext cx="8503444" cy="2530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3: - Validation Framework</a:t>
            </a:r>
          </a:p>
          <a:p>
            <a:pPr algn="ctr">
              <a:lnSpc>
                <a:spcPts val="4850"/>
              </a:lnSpc>
            </a:pPr>
            <a:r>
              <a:rPr lang="en-US" sz="2800" i="1" dirty="0"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Fidelity(Statistics) and Predictive Quality(outcomes) analysis</a:t>
            </a:r>
            <a:endParaRPr lang="en-US" sz="2800" i="1" dirty="0">
              <a:latin typeface="Segoe UI" panose="020B0502040204020203" pitchFamily="34" charset="0"/>
            </a:endParaRPr>
          </a:p>
          <a:p>
            <a:pPr marL="0" indent="0" algn="ctr">
              <a:lnSpc>
                <a:spcPts val="4850"/>
              </a:lnSpc>
              <a:buNone/>
            </a:pPr>
            <a:endParaRPr lang="en-US" sz="2800" b="1" dirty="0">
              <a:solidFill>
                <a:srgbClr val="3E685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2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822D-49EB-4134-745B-B2F6D270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6D2DD2-F996-A8D8-D28D-94DA6D047350}"/>
              </a:ext>
            </a:extLst>
          </p:cNvPr>
          <p:cNvGrpSpPr/>
          <p:nvPr/>
        </p:nvGrpSpPr>
        <p:grpSpPr>
          <a:xfrm>
            <a:off x="523876" y="1667470"/>
            <a:ext cx="5442515" cy="2119447"/>
            <a:chOff x="523876" y="1667470"/>
            <a:chExt cx="5442515" cy="2119447"/>
          </a:xfrm>
        </p:grpSpPr>
        <p:sp>
          <p:nvSpPr>
            <p:cNvPr id="222" name="Shape 1">
              <a:extLst>
                <a:ext uri="{FF2B5EF4-FFF2-40B4-BE49-F238E27FC236}">
                  <a16:creationId xmlns:a16="http://schemas.microsoft.com/office/drawing/2014/main" id="{3EF5D8D0-FC66-844E-2D46-5BA5E4166691}"/>
                </a:ext>
              </a:extLst>
            </p:cNvPr>
            <p:cNvSpPr/>
            <p:nvPr/>
          </p:nvSpPr>
          <p:spPr>
            <a:xfrm>
              <a:off x="523876" y="1667470"/>
              <a:ext cx="5442515" cy="2119447"/>
            </a:xfrm>
            <a:prstGeom prst="roundRect">
              <a:avLst>
                <a:gd name="adj" fmla="val 2728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23" name="Shape 2">
              <a:extLst>
                <a:ext uri="{FF2B5EF4-FFF2-40B4-BE49-F238E27FC236}">
                  <a16:creationId xmlns:a16="http://schemas.microsoft.com/office/drawing/2014/main" id="{43484801-C42B-6228-06D9-979BCF54F3F2}"/>
                </a:ext>
              </a:extLst>
            </p:cNvPr>
            <p:cNvSpPr/>
            <p:nvPr/>
          </p:nvSpPr>
          <p:spPr>
            <a:xfrm>
              <a:off x="543190" y="1683679"/>
              <a:ext cx="5403886" cy="412983"/>
            </a:xfrm>
            <a:prstGeom prst="roundRect">
              <a:avLst>
                <a:gd name="adj" fmla="val 9291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24" name="Image 0" descr="preencoded.png">
              <a:extLst>
                <a:ext uri="{FF2B5EF4-FFF2-40B4-BE49-F238E27FC236}">
                  <a16:creationId xmlns:a16="http://schemas.microsoft.com/office/drawing/2014/main" id="{1053C6CC-F51E-E52D-C218-36647148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2055" y="1784138"/>
              <a:ext cx="246057" cy="206491"/>
            </a:xfrm>
            <a:prstGeom prst="rect">
              <a:avLst/>
            </a:prstGeom>
          </p:spPr>
        </p:pic>
        <p:sp>
          <p:nvSpPr>
            <p:cNvPr id="225" name="Text 3">
              <a:extLst>
                <a:ext uri="{FF2B5EF4-FFF2-40B4-BE49-F238E27FC236}">
                  <a16:creationId xmlns:a16="http://schemas.microsoft.com/office/drawing/2014/main" id="{3F22AAE0-8B1A-0408-10B4-356513AB8EA0}"/>
                </a:ext>
              </a:extLst>
            </p:cNvPr>
            <p:cNvSpPr/>
            <p:nvPr/>
          </p:nvSpPr>
          <p:spPr>
            <a:xfrm>
              <a:off x="707161" y="2234265"/>
              <a:ext cx="2050537" cy="215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Univariate Analysis</a:t>
              </a:r>
              <a:endParaRPr lang="en-US" sz="1900" dirty="0">
                <a:latin typeface="Segoe UI" panose="020B0502040204020203" pitchFamily="34" charset="0"/>
              </a:endParaRPr>
            </a:p>
          </p:txBody>
        </p:sp>
        <p:sp>
          <p:nvSpPr>
            <p:cNvPr id="226" name="Text 4">
              <a:extLst>
                <a:ext uri="{FF2B5EF4-FFF2-40B4-BE49-F238E27FC236}">
                  <a16:creationId xmlns:a16="http://schemas.microsoft.com/office/drawing/2014/main" id="{CD18C5C0-70DA-CB7E-17E1-6EC88E4A03E7}"/>
                </a:ext>
              </a:extLst>
            </p:cNvPr>
            <p:cNvSpPr/>
            <p:nvPr/>
          </p:nvSpPr>
          <p:spPr>
            <a:xfrm>
              <a:off x="707161" y="2531846"/>
              <a:ext cx="5075946" cy="11012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What it checks: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Do the individual columns (Age, BMI) look like the real data?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Metric: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Mean Hellinger Distance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Why: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Measures the distance between probability distributions. A value close to 0 means perfect similarity.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D60E54-CD4A-629C-52F9-883C6AF19227}"/>
              </a:ext>
            </a:extLst>
          </p:cNvPr>
          <p:cNvGrpSpPr/>
          <p:nvPr/>
        </p:nvGrpSpPr>
        <p:grpSpPr>
          <a:xfrm>
            <a:off x="6130361" y="1667470"/>
            <a:ext cx="5442515" cy="2119447"/>
            <a:chOff x="6130361" y="1667470"/>
            <a:chExt cx="5442515" cy="2119447"/>
          </a:xfrm>
        </p:grpSpPr>
        <p:sp>
          <p:nvSpPr>
            <p:cNvPr id="227" name="Shape 5">
              <a:extLst>
                <a:ext uri="{FF2B5EF4-FFF2-40B4-BE49-F238E27FC236}">
                  <a16:creationId xmlns:a16="http://schemas.microsoft.com/office/drawing/2014/main" id="{0D21450F-A4D7-28BC-6464-29FAC9BE50D6}"/>
                </a:ext>
              </a:extLst>
            </p:cNvPr>
            <p:cNvSpPr/>
            <p:nvPr/>
          </p:nvSpPr>
          <p:spPr>
            <a:xfrm>
              <a:off x="6130361" y="1667470"/>
              <a:ext cx="5442515" cy="2119447"/>
            </a:xfrm>
            <a:prstGeom prst="roundRect">
              <a:avLst>
                <a:gd name="adj" fmla="val 2728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28" name="Shape 6">
              <a:extLst>
                <a:ext uri="{FF2B5EF4-FFF2-40B4-BE49-F238E27FC236}">
                  <a16:creationId xmlns:a16="http://schemas.microsoft.com/office/drawing/2014/main" id="{160229F5-4908-9DF0-9B4E-CA8376B41BC1}"/>
                </a:ext>
              </a:extLst>
            </p:cNvPr>
            <p:cNvSpPr/>
            <p:nvPr/>
          </p:nvSpPr>
          <p:spPr>
            <a:xfrm>
              <a:off x="6149676" y="1683679"/>
              <a:ext cx="5403886" cy="412983"/>
            </a:xfrm>
            <a:prstGeom prst="roundRect">
              <a:avLst>
                <a:gd name="adj" fmla="val 9291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29" name="Image 1" descr="preencoded.png">
              <a:extLst>
                <a:ext uri="{FF2B5EF4-FFF2-40B4-BE49-F238E27FC236}">
                  <a16:creationId xmlns:a16="http://schemas.microsoft.com/office/drawing/2014/main" id="{00A5D4BA-D4B0-932C-2FE0-5264BCC6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28540" y="1784138"/>
              <a:ext cx="246057" cy="206491"/>
            </a:xfrm>
            <a:prstGeom prst="rect">
              <a:avLst/>
            </a:prstGeom>
          </p:spPr>
        </p:pic>
        <p:sp>
          <p:nvSpPr>
            <p:cNvPr id="230" name="Text 7">
              <a:extLst>
                <a:ext uri="{FF2B5EF4-FFF2-40B4-BE49-F238E27FC236}">
                  <a16:creationId xmlns:a16="http://schemas.microsoft.com/office/drawing/2014/main" id="{26C4F89C-E36E-031E-3978-155130E48DED}"/>
                </a:ext>
              </a:extLst>
            </p:cNvPr>
            <p:cNvSpPr/>
            <p:nvPr/>
          </p:nvSpPr>
          <p:spPr>
            <a:xfrm>
              <a:off x="6313646" y="2234265"/>
              <a:ext cx="2050537" cy="215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Bivariate Analysis</a:t>
              </a:r>
              <a:endParaRPr lang="en-US" sz="1900" dirty="0">
                <a:latin typeface="Segoe UI" panose="020B0502040204020203" pitchFamily="34" charset="0"/>
              </a:endParaRPr>
            </a:p>
          </p:txBody>
        </p:sp>
        <p:sp>
          <p:nvSpPr>
            <p:cNvPr id="231" name="Text 8">
              <a:extLst>
                <a:ext uri="{FF2B5EF4-FFF2-40B4-BE49-F238E27FC236}">
                  <a16:creationId xmlns:a16="http://schemas.microsoft.com/office/drawing/2014/main" id="{D5076AFD-E374-E658-86D7-25649238A959}"/>
                </a:ext>
              </a:extLst>
            </p:cNvPr>
            <p:cNvSpPr/>
            <p:nvPr/>
          </p:nvSpPr>
          <p:spPr>
            <a:xfrm>
              <a:off x="6313646" y="2531846"/>
              <a:ext cx="5075946" cy="11012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What it checks: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Do the correlations between variables (e.g., Weight vs. Height) stay the same?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Metric: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Pairwise Correlation Difference (PCD)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Why: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Ensures we didn't break the biological rules connecting the variables(PCD~0).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42" name="Text 0">
            <a:extLst>
              <a:ext uri="{FF2B5EF4-FFF2-40B4-BE49-F238E27FC236}">
                <a16:creationId xmlns:a16="http://schemas.microsoft.com/office/drawing/2014/main" id="{9BC3974F-F5E6-BC12-C559-8AAA55F2CF8E}"/>
              </a:ext>
            </a:extLst>
          </p:cNvPr>
          <p:cNvSpPr/>
          <p:nvPr/>
        </p:nvSpPr>
        <p:spPr>
          <a:xfrm>
            <a:off x="3341798" y="906913"/>
            <a:ext cx="5272326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50"/>
              </a:lnSpc>
            </a:pPr>
            <a:r>
              <a:rPr lang="en-US" sz="24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Does the data look real?</a:t>
            </a:r>
            <a:endParaRPr lang="en-US" sz="2400" b="1" dirty="0">
              <a:latin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12D114-9EC0-A979-8B36-64826727F7D5}"/>
              </a:ext>
            </a:extLst>
          </p:cNvPr>
          <p:cNvGrpSpPr/>
          <p:nvPr/>
        </p:nvGrpSpPr>
        <p:grpSpPr>
          <a:xfrm>
            <a:off x="3341798" y="3999401"/>
            <a:ext cx="5442515" cy="2119447"/>
            <a:chOff x="3341798" y="3999401"/>
            <a:chExt cx="5442515" cy="2119447"/>
          </a:xfrm>
        </p:grpSpPr>
        <p:sp>
          <p:nvSpPr>
            <p:cNvPr id="232" name="Shape 9">
              <a:extLst>
                <a:ext uri="{FF2B5EF4-FFF2-40B4-BE49-F238E27FC236}">
                  <a16:creationId xmlns:a16="http://schemas.microsoft.com/office/drawing/2014/main" id="{40A4E9B9-7908-6CB9-660B-7B446F1E4A8D}"/>
                </a:ext>
              </a:extLst>
            </p:cNvPr>
            <p:cNvSpPr/>
            <p:nvPr/>
          </p:nvSpPr>
          <p:spPr>
            <a:xfrm>
              <a:off x="3341798" y="3999401"/>
              <a:ext cx="5442515" cy="2119447"/>
            </a:xfrm>
            <a:prstGeom prst="roundRect">
              <a:avLst>
                <a:gd name="adj" fmla="val 2728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33" name="Shape 10">
              <a:extLst>
                <a:ext uri="{FF2B5EF4-FFF2-40B4-BE49-F238E27FC236}">
                  <a16:creationId xmlns:a16="http://schemas.microsoft.com/office/drawing/2014/main" id="{13B60D9C-A9F2-F70A-9980-A5F808DC7A38}"/>
                </a:ext>
              </a:extLst>
            </p:cNvPr>
            <p:cNvSpPr/>
            <p:nvPr/>
          </p:nvSpPr>
          <p:spPr>
            <a:xfrm>
              <a:off x="3361112" y="4015609"/>
              <a:ext cx="5403886" cy="412983"/>
            </a:xfrm>
            <a:prstGeom prst="roundRect">
              <a:avLst>
                <a:gd name="adj" fmla="val 9291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35" name="Text 11">
              <a:extLst>
                <a:ext uri="{FF2B5EF4-FFF2-40B4-BE49-F238E27FC236}">
                  <a16:creationId xmlns:a16="http://schemas.microsoft.com/office/drawing/2014/main" id="{6B1CBF51-3580-8C54-3DAE-174BDC9B909A}"/>
                </a:ext>
              </a:extLst>
            </p:cNvPr>
            <p:cNvSpPr/>
            <p:nvPr/>
          </p:nvSpPr>
          <p:spPr>
            <a:xfrm>
              <a:off x="3525083" y="4566196"/>
              <a:ext cx="2050537" cy="215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Multivariate Analysis</a:t>
              </a:r>
              <a:endParaRPr lang="en-US" sz="1900" dirty="0">
                <a:latin typeface="Segoe UI" panose="020B0502040204020203" pitchFamily="34" charset="0"/>
              </a:endParaRPr>
            </a:p>
          </p:txBody>
        </p:sp>
        <p:sp>
          <p:nvSpPr>
            <p:cNvPr id="236" name="Text 12">
              <a:extLst>
                <a:ext uri="{FF2B5EF4-FFF2-40B4-BE49-F238E27FC236}">
                  <a16:creationId xmlns:a16="http://schemas.microsoft.com/office/drawing/2014/main" id="{84B053B5-03D5-5D88-D4E4-5113504D813F}"/>
                </a:ext>
              </a:extLst>
            </p:cNvPr>
            <p:cNvSpPr/>
            <p:nvPr/>
          </p:nvSpPr>
          <p:spPr>
            <a:xfrm>
              <a:off x="3525083" y="4863776"/>
              <a:ext cx="5075946" cy="11012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What it checks: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Can we distinguish the "fake" rows from the "real" rows?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The Metric: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Propensity Score MSE </a:t>
              </a:r>
              <a:r>
                <a:rPr lang="en-US" sz="1400" b="1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Why: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 We train a discriminator. If it can't tell real from fake (pMSE ~ 0), the synthetic data is excellent.</a:t>
              </a:r>
              <a:endParaRPr lang="en-US" sz="1400" dirty="0">
                <a:latin typeface="Segoe UI" panose="020B0502040204020203" pitchFamily="34" charset="0"/>
              </a:endParaRPr>
            </a:p>
          </p:txBody>
        </p:sp>
        <p:pic>
          <p:nvPicPr>
            <p:cNvPr id="243" name="Image 3" descr="preencoded.png">
              <a:extLst>
                <a:ext uri="{FF2B5EF4-FFF2-40B4-BE49-F238E27FC236}">
                  <a16:creationId xmlns:a16="http://schemas.microsoft.com/office/drawing/2014/main" id="{6507BF89-7DAE-D4BC-CBA7-66B648B6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66391" y="4118854"/>
              <a:ext cx="246057" cy="206491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73EB53-4CF5-AC52-518C-5B43F61FC4BC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B2942-DBE6-69FE-0932-0F21AE24DAC7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5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2139-7499-E02D-1A0B-EBA55261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E32F8D-704B-03BA-4031-983087EFA343}"/>
              </a:ext>
            </a:extLst>
          </p:cNvPr>
          <p:cNvSpPr/>
          <p:nvPr/>
        </p:nvSpPr>
        <p:spPr>
          <a:xfrm>
            <a:off x="4239101" y="1052444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Hellinger Distance – Visually Explained </a:t>
            </a:r>
          </a:p>
          <a:p>
            <a:pPr algn="ctr">
              <a:lnSpc>
                <a:spcPts val="2850"/>
              </a:lnSpc>
            </a:pPr>
            <a:endParaRPr lang="en-US" sz="2800" i="1" dirty="0">
              <a:latin typeface="Segoe UI" panose="020B0502040204020203" pitchFamily="34" charset="0"/>
            </a:endParaRPr>
          </a:p>
          <a:p>
            <a:pPr algn="ctr">
              <a:lnSpc>
                <a:spcPts val="2850"/>
              </a:lnSpc>
            </a:pPr>
            <a:endParaRPr lang="en-US" sz="2800" dirty="0">
              <a:latin typeface="Segoe UI" panose="020B0502040204020203" pitchFamily="34" charset="0"/>
            </a:endParaRPr>
          </a:p>
          <a:p>
            <a:pPr algn="ctr">
              <a:lnSpc>
                <a:spcPts val="2850"/>
              </a:lnSpc>
            </a:pPr>
            <a:endParaRPr lang="en-US" sz="28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26ED1-46EE-2D73-C468-71067DA8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51" y="1541717"/>
            <a:ext cx="9863137" cy="45540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A3209-9B80-219A-EB22-B34733A4A27F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6587F-F2C2-C58E-D7EA-607A7A02550C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0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C2AE8-5310-6690-B1B9-6C26AC82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D2C9FA-4CDA-65F5-04FA-6F866F07F4A5}"/>
              </a:ext>
            </a:extLst>
          </p:cNvPr>
          <p:cNvSpPr txBox="1"/>
          <p:nvPr/>
        </p:nvSpPr>
        <p:spPr>
          <a:xfrm>
            <a:off x="1584722" y="1033709"/>
            <a:ext cx="9174956" cy="415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Pairwise Correlation Difference - </a:t>
            </a:r>
            <a:r>
              <a:rPr lang="en-US" sz="2800" b="1" dirty="0">
                <a:latin typeface="Segoe UI" panose="020B0502040204020203" pitchFamily="34" charset="0"/>
              </a:rPr>
              <a:t>Visually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13173-7A9A-FC9F-73FF-116F7DCDD2F9}"/>
              </a:ext>
            </a:extLst>
          </p:cNvPr>
          <p:cNvSpPr txBox="1"/>
          <p:nvPr/>
        </p:nvSpPr>
        <p:spPr>
          <a:xfrm>
            <a:off x="473978" y="2099690"/>
            <a:ext cx="6157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</a:rPr>
              <a:t>Ideally, in this example, this map 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should be entirely dark purple 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(zero difference). However, notice the </a:t>
            </a:r>
          </a:p>
          <a:p>
            <a:r>
              <a:rPr lang="en-US" b="1" i="0" dirty="0">
                <a:effectLst/>
                <a:latin typeface="Segoe UI" panose="020B0502040204020203" pitchFamily="34" charset="0"/>
              </a:rPr>
              <a:t>yellow blocks</a:t>
            </a:r>
            <a:r>
              <a:rPr lang="en-US" b="1" dirty="0">
                <a:latin typeface="Segoe UI" panose="020B0502040204020203" pitchFamily="34" charset="0"/>
              </a:rPr>
              <a:t>.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endParaRPr lang="en-US" b="1" dirty="0">
              <a:latin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This indicates the synthetic model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struggled to capture the BMI and weight 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relationship, which explains 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why we </a:t>
            </a:r>
            <a:r>
              <a:rPr lang="en-US" dirty="0">
                <a:latin typeface="Segoe UI" panose="020B0502040204020203" pitchFamily="34" charset="0"/>
              </a:rPr>
              <a:t>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eed</a:t>
            </a:r>
            <a:r>
              <a:rPr lang="en-US" dirty="0">
                <a:latin typeface="Segoe UI" panose="020B0502040204020203" pitchFamily="34" charset="0"/>
              </a:rPr>
              <a:t>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to be careful with </a:t>
            </a:r>
          </a:p>
          <a:p>
            <a:r>
              <a:rPr lang="en-US" dirty="0">
                <a:latin typeface="Segoe UI" panose="020B0502040204020203" pitchFamily="34" charset="0"/>
              </a:rPr>
              <a:t>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ngineered</a:t>
            </a:r>
            <a:r>
              <a:rPr lang="en-US" dirty="0">
                <a:latin typeface="Segoe UI" panose="020B0502040204020203" pitchFamily="34" charset="0"/>
              </a:rPr>
              <a:t>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features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1C1BD2-CE2E-11F6-8546-2C5007D18825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1F43D-8983-6E0E-FEC0-E54607B1A9B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88C51-4AEA-FC59-CDBA-85D811D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11" y="1374996"/>
            <a:ext cx="5838849" cy="48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3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C097-988B-E719-425B-56C58BB5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0F2B60-677A-675B-7491-FEF59D7B3DD9}"/>
              </a:ext>
            </a:extLst>
          </p:cNvPr>
          <p:cNvSpPr/>
          <p:nvPr/>
        </p:nvSpPr>
        <p:spPr>
          <a:xfrm>
            <a:off x="2330054" y="2930822"/>
            <a:ext cx="7531794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0: Introduction</a:t>
            </a:r>
            <a:endParaRPr lang="en-US" sz="4000" b="1" dirty="0">
              <a:solidFill>
                <a:srgbClr val="3E685E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DCBDB52-BC7F-FB0B-3E60-44FD63B23FF2}"/>
              </a:ext>
            </a:extLst>
          </p:cNvPr>
          <p:cNvSpPr/>
          <p:nvPr/>
        </p:nvSpPr>
        <p:spPr>
          <a:xfrm>
            <a:off x="2961779" y="3513634"/>
            <a:ext cx="6268343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2800" i="1" dirty="0">
                <a:latin typeface="Segoe UI" panose="020B0502040204020203" pitchFamily="34" charset="0"/>
              </a:rPr>
              <a:t>GDM &amp; the  importance of synthetic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A4443-6281-F75D-F65D-A20449D28F69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19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E63E-5CB3-1A07-E8A2-3A05C9DD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7B7FF3-5B39-B80E-559D-8B3EAC1DF40E}"/>
              </a:ext>
            </a:extLst>
          </p:cNvPr>
          <p:cNvSpPr txBox="1"/>
          <p:nvPr/>
        </p:nvSpPr>
        <p:spPr>
          <a:xfrm>
            <a:off x="1584722" y="1033709"/>
            <a:ext cx="9174956" cy="712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b="1" dirty="0">
                <a:solidFill>
                  <a:srgbClr val="2C3249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Propensity Score </a:t>
            </a: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– Visually Explained  </a:t>
            </a:r>
          </a:p>
          <a:p>
            <a:pPr algn="ctr">
              <a:lnSpc>
                <a:spcPts val="2400"/>
              </a:lnSpc>
            </a:pPr>
            <a:endParaRPr lang="en-US" sz="2800" b="1" dirty="0"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9F791-30E9-0DE4-DB0F-2D72FDED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657350"/>
            <a:ext cx="11106150" cy="43899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D5A9A-8856-2736-761E-3498226FBF87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DF843-3701-578C-DF19-C64369882940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EE006-2E39-01F2-E3CE-B20B9365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7996B-B9F4-C013-F393-0CC6CD7AF8B4}"/>
              </a:ext>
            </a:extLst>
          </p:cNvPr>
          <p:cNvSpPr txBox="1"/>
          <p:nvPr/>
        </p:nvSpPr>
        <p:spPr>
          <a:xfrm>
            <a:off x="1584722" y="1033709"/>
            <a:ext cx="9174956" cy="404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b="1" dirty="0">
                <a:latin typeface="Segoe UI" panose="020B0502040204020203" pitchFamily="34" charset="0"/>
              </a:rPr>
              <a:t>Which model fooled the statistics best?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D76584F-DF94-B31C-B6D4-D47026BBC729}"/>
              </a:ext>
            </a:extLst>
          </p:cNvPr>
          <p:cNvSpPr/>
          <p:nvPr/>
        </p:nvSpPr>
        <p:spPr>
          <a:xfrm>
            <a:off x="521374" y="284747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5C4B0-B9E1-6E66-7373-C9A3277E787E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C1AB13-618E-3ED4-8C39-85DDD9211830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EC320-92CC-5FB2-2318-8DB99559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81" y="1944825"/>
            <a:ext cx="7648860" cy="387946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E2EB6D-421B-8F0B-1E24-05EB4E8C2C24}"/>
              </a:ext>
            </a:extLst>
          </p:cNvPr>
          <p:cNvGrpSpPr/>
          <p:nvPr/>
        </p:nvGrpSpPr>
        <p:grpSpPr>
          <a:xfrm>
            <a:off x="441159" y="1172830"/>
            <a:ext cx="6886939" cy="3108543"/>
            <a:chOff x="441159" y="1172830"/>
            <a:chExt cx="6886939" cy="35275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01BE2-784F-DBC0-385A-F162303468A1}"/>
                </a:ext>
              </a:extLst>
            </p:cNvPr>
            <p:cNvSpPr txBox="1"/>
            <p:nvPr/>
          </p:nvSpPr>
          <p:spPr>
            <a:xfrm>
              <a:off x="521374" y="1172830"/>
              <a:ext cx="6806724" cy="3527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dirty="0">
                <a:latin typeface="Segoe UI" panose="020B05020402040202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latin typeface="Segoe UI" panose="020B05020402040202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latin typeface="Segoe UI" panose="020B05020402040202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Segoe UI" panose="020B0502040204020203" pitchFamily="34" charset="0"/>
                </a:rPr>
                <a:t>Validation of ENN SMOTE: </a:t>
              </a:r>
            </a:p>
            <a:p>
              <a:r>
                <a:rPr lang="en-US" sz="1400" dirty="0">
                  <a:latin typeface="Segoe UI" panose="020B0502040204020203" pitchFamily="34" charset="0"/>
                </a:rPr>
                <a:t> ENN SMOTE is statistically </a:t>
              </a:r>
            </a:p>
            <a:p>
              <a:r>
                <a:rPr lang="en-US" sz="1400" dirty="0">
                  <a:latin typeface="Segoe UI" panose="020B0502040204020203" pitchFamily="34" charset="0"/>
                </a:rPr>
                <a:t>the "cleanest,“</a:t>
              </a:r>
            </a:p>
            <a:p>
              <a:endParaRPr lang="en-US" sz="1400" dirty="0">
                <a:latin typeface="Segoe UI" panose="020B05020402040202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Segoe UI" panose="020B0502040204020203" pitchFamily="34" charset="0"/>
                </a:rPr>
                <a:t>It kept the Distributions correct </a:t>
              </a:r>
            </a:p>
            <a:p>
              <a:r>
                <a:rPr lang="en-US" sz="1400" dirty="0">
                  <a:latin typeface="Segoe UI" panose="020B0502040204020203" pitchFamily="34" charset="0"/>
                </a:rPr>
                <a:t>(Hellinger).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Segoe UI" panose="020B0502040204020203" pitchFamily="34" charset="0"/>
                </a:rPr>
                <a:t>It kept the Correlations correct </a:t>
              </a:r>
            </a:p>
            <a:p>
              <a:r>
                <a:rPr lang="en-US" sz="1400" dirty="0">
                  <a:latin typeface="Segoe UI" panose="020B0502040204020203" pitchFamily="34" charset="0"/>
                </a:rPr>
                <a:t>(PCD).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Segoe UI" panose="020B0502040204020203" pitchFamily="34" charset="0"/>
                </a:rPr>
                <a:t>It blended in well globally </a:t>
              </a:r>
            </a:p>
            <a:p>
              <a:r>
                <a:rPr lang="en-US" sz="1400" dirty="0">
                  <a:latin typeface="Segoe UI" panose="020B0502040204020203" pitchFamily="34" charset="0"/>
                </a:rPr>
                <a:t>(Propensity).</a:t>
              </a:r>
            </a:p>
            <a:p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CF935-3267-83BA-4F19-CC5F0E2209D9}"/>
                </a:ext>
              </a:extLst>
            </p:cNvPr>
            <p:cNvSpPr txBox="1"/>
            <p:nvPr/>
          </p:nvSpPr>
          <p:spPr>
            <a:xfrm>
              <a:off x="441159" y="3194321"/>
              <a:ext cx="6806724" cy="288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1500"/>
                </a:lnSpc>
                <a:spcAft>
                  <a:spcPts val="225"/>
                </a:spcAft>
                <a:buFont typeface="Arial" panose="020B0604020202020204" pitchFamily="34" charset="0"/>
                <a:buChar char="•"/>
              </a:pPr>
              <a:endPara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9A5626-972C-F11F-462B-857B1CF21F46}"/>
              </a:ext>
            </a:extLst>
          </p:cNvPr>
          <p:cNvSpPr txBox="1"/>
          <p:nvPr/>
        </p:nvSpPr>
        <p:spPr>
          <a:xfrm>
            <a:off x="559158" y="4350512"/>
            <a:ext cx="68067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Distortion in Other Methods: </a:t>
            </a:r>
          </a:p>
          <a:p>
            <a:r>
              <a:rPr lang="en-US" sz="1400" dirty="0" err="1">
                <a:latin typeface="Segoe UI" panose="020B0502040204020203" pitchFamily="34" charset="0"/>
              </a:rPr>
              <a:t>KMeans</a:t>
            </a:r>
            <a:r>
              <a:rPr lang="en-US" sz="1400" dirty="0">
                <a:latin typeface="Segoe UI" panose="020B0502040204020203" pitchFamily="34" charset="0"/>
              </a:rPr>
              <a:t> SMOTE (high green box)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and the GAN exhibit significantly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higher Propensity and PCD scores.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This implies these methods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introduced statistical artifacts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or distortions that make the </a:t>
            </a:r>
          </a:p>
          <a:p>
            <a:r>
              <a:rPr lang="en-US" sz="1400" dirty="0">
                <a:latin typeface="Segoe UI" panose="020B0502040204020203" pitchFamily="34" charset="0"/>
              </a:rPr>
              <a:t>data easier to distinguish as "fake."</a:t>
            </a:r>
          </a:p>
        </p:txBody>
      </p:sp>
    </p:spTree>
    <p:extLst>
      <p:ext uri="{BB962C8B-B14F-4D97-AF65-F5344CB8AC3E}">
        <p14:creationId xmlns:p14="http://schemas.microsoft.com/office/powerpoint/2010/main" val="217512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A88A-7731-3E6B-7C79-71C71DED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ED3C20A-F8AD-6D39-A0B2-E52C9AB1269B}"/>
              </a:ext>
            </a:extLst>
          </p:cNvPr>
          <p:cNvGrpSpPr/>
          <p:nvPr/>
        </p:nvGrpSpPr>
        <p:grpSpPr>
          <a:xfrm>
            <a:off x="561842" y="2358752"/>
            <a:ext cx="5442515" cy="2178117"/>
            <a:chOff x="523876" y="1667470"/>
            <a:chExt cx="5442515" cy="2178117"/>
          </a:xfrm>
        </p:grpSpPr>
        <p:sp>
          <p:nvSpPr>
            <p:cNvPr id="222" name="Shape 1">
              <a:extLst>
                <a:ext uri="{FF2B5EF4-FFF2-40B4-BE49-F238E27FC236}">
                  <a16:creationId xmlns:a16="http://schemas.microsoft.com/office/drawing/2014/main" id="{CCE4531C-7FF6-B4AA-97E3-929BD2D7CA1D}"/>
                </a:ext>
              </a:extLst>
            </p:cNvPr>
            <p:cNvSpPr/>
            <p:nvPr/>
          </p:nvSpPr>
          <p:spPr>
            <a:xfrm>
              <a:off x="523876" y="1667470"/>
              <a:ext cx="5442515" cy="2178117"/>
            </a:xfrm>
            <a:prstGeom prst="roundRect">
              <a:avLst>
                <a:gd name="adj" fmla="val 2728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23" name="Shape 2">
              <a:extLst>
                <a:ext uri="{FF2B5EF4-FFF2-40B4-BE49-F238E27FC236}">
                  <a16:creationId xmlns:a16="http://schemas.microsoft.com/office/drawing/2014/main" id="{07158A3E-D51B-E910-6135-816EE6699DED}"/>
                </a:ext>
              </a:extLst>
            </p:cNvPr>
            <p:cNvSpPr/>
            <p:nvPr/>
          </p:nvSpPr>
          <p:spPr>
            <a:xfrm>
              <a:off x="543190" y="1683679"/>
              <a:ext cx="5403886" cy="412983"/>
            </a:xfrm>
            <a:prstGeom prst="roundRect">
              <a:avLst>
                <a:gd name="adj" fmla="val 9291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24" name="Image 0" descr="preencoded.png">
              <a:extLst>
                <a:ext uri="{FF2B5EF4-FFF2-40B4-BE49-F238E27FC236}">
                  <a16:creationId xmlns:a16="http://schemas.microsoft.com/office/drawing/2014/main" id="{EE28DA78-B6F2-BA6A-DCFE-719ADEAD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2055" y="1784138"/>
              <a:ext cx="246057" cy="206491"/>
            </a:xfrm>
            <a:prstGeom prst="rect">
              <a:avLst/>
            </a:prstGeom>
          </p:spPr>
        </p:pic>
        <p:sp>
          <p:nvSpPr>
            <p:cNvPr id="225" name="Text 3">
              <a:extLst>
                <a:ext uri="{FF2B5EF4-FFF2-40B4-BE49-F238E27FC236}">
                  <a16:creationId xmlns:a16="http://schemas.microsoft.com/office/drawing/2014/main" id="{1C98CAE6-3F8D-3C7D-3C35-FE586B2E0309}"/>
                </a:ext>
              </a:extLst>
            </p:cNvPr>
            <p:cNvSpPr/>
            <p:nvPr/>
          </p:nvSpPr>
          <p:spPr>
            <a:xfrm>
              <a:off x="2096786" y="2178057"/>
              <a:ext cx="2050537" cy="215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900" dirty="0">
                  <a:latin typeface="Segoe UI" panose="020B0502040204020203" pitchFamily="34" charset="0"/>
                </a:rPr>
                <a:t>Aggregate Performance</a:t>
              </a:r>
            </a:p>
          </p:txBody>
        </p:sp>
        <p:sp>
          <p:nvSpPr>
            <p:cNvPr id="226" name="Text 4">
              <a:extLst>
                <a:ext uri="{FF2B5EF4-FFF2-40B4-BE49-F238E27FC236}">
                  <a16:creationId xmlns:a16="http://schemas.microsoft.com/office/drawing/2014/main" id="{4A5374DA-856E-96EB-57A0-261AAC1A89BD}"/>
                </a:ext>
              </a:extLst>
            </p:cNvPr>
            <p:cNvSpPr/>
            <p:nvPr/>
          </p:nvSpPr>
          <p:spPr>
            <a:xfrm>
              <a:off x="707161" y="2531846"/>
              <a:ext cx="5075946" cy="11012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400" b="1" dirty="0">
                  <a:latin typeface="Segoe UI" panose="020B0502040204020203" pitchFamily="34" charset="0"/>
                </a:rPr>
                <a:t>Metric: </a:t>
              </a:r>
              <a:r>
                <a:rPr lang="en-US" sz="1400" dirty="0">
                  <a:latin typeface="Segoe UI" panose="020B0502040204020203" pitchFamily="34" charset="0"/>
                </a:rPr>
                <a:t>Balanced Accuracy. </a:t>
              </a:r>
              <a:r>
                <a:rPr lang="en-US" sz="1400" b="1" dirty="0">
                  <a:latin typeface="Segoe UI" panose="020B0502040204020203" pitchFamily="34" charset="0"/>
                </a:rPr>
                <a:t>What it checks: </a:t>
              </a:r>
              <a:r>
                <a:rPr lang="en-US" sz="1400" dirty="0">
                  <a:latin typeface="Segoe UI" panose="020B0502040204020203" pitchFamily="34" charset="0"/>
                </a:rPr>
                <a:t>The arithmetic mean of Sensitivity and Specificity. It assesses overall performance while normalizing for class size. </a:t>
              </a:r>
              <a:r>
                <a:rPr lang="en-US" sz="1400" b="1" dirty="0">
                  <a:latin typeface="Segoe UI" panose="020B0502040204020203" pitchFamily="34" charset="0"/>
                </a:rPr>
                <a:t>Why: </a:t>
              </a:r>
              <a:r>
                <a:rPr lang="en-US" sz="1400" dirty="0">
                  <a:latin typeface="Segoe UI" panose="020B0502040204020203" pitchFamily="34" charset="0"/>
                </a:rPr>
                <a:t>In our imbalanced dataset, standard "Accuracy" is misleading Balanced Accuracy prevents this bias and gives a true picture of general performance.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F0D6A4-5D61-9117-D8D7-21618B0E75B9}"/>
              </a:ext>
            </a:extLst>
          </p:cNvPr>
          <p:cNvGrpSpPr/>
          <p:nvPr/>
        </p:nvGrpSpPr>
        <p:grpSpPr>
          <a:xfrm>
            <a:off x="6096000" y="2358752"/>
            <a:ext cx="5442515" cy="2178117"/>
            <a:chOff x="6130361" y="1667470"/>
            <a:chExt cx="5442515" cy="2178117"/>
          </a:xfrm>
        </p:grpSpPr>
        <p:sp>
          <p:nvSpPr>
            <p:cNvPr id="227" name="Shape 5">
              <a:extLst>
                <a:ext uri="{FF2B5EF4-FFF2-40B4-BE49-F238E27FC236}">
                  <a16:creationId xmlns:a16="http://schemas.microsoft.com/office/drawing/2014/main" id="{52FBDC08-EB6A-5CB0-4930-2AC6E1031731}"/>
                </a:ext>
              </a:extLst>
            </p:cNvPr>
            <p:cNvSpPr/>
            <p:nvPr/>
          </p:nvSpPr>
          <p:spPr>
            <a:xfrm>
              <a:off x="6130361" y="1667470"/>
              <a:ext cx="5442515" cy="2178117"/>
            </a:xfrm>
            <a:prstGeom prst="roundRect">
              <a:avLst>
                <a:gd name="adj" fmla="val 2728"/>
              </a:avLst>
            </a:prstGeom>
            <a:solidFill>
              <a:srgbClr val="FFFFFF"/>
            </a:solidFill>
            <a:ln w="2286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28" name="Shape 6">
              <a:extLst>
                <a:ext uri="{FF2B5EF4-FFF2-40B4-BE49-F238E27FC236}">
                  <a16:creationId xmlns:a16="http://schemas.microsoft.com/office/drawing/2014/main" id="{304FF818-B9DD-8BE5-AAE7-9F96B0AB1983}"/>
                </a:ext>
              </a:extLst>
            </p:cNvPr>
            <p:cNvSpPr/>
            <p:nvPr/>
          </p:nvSpPr>
          <p:spPr>
            <a:xfrm>
              <a:off x="6149676" y="1683679"/>
              <a:ext cx="5403886" cy="412983"/>
            </a:xfrm>
            <a:prstGeom prst="roundRect">
              <a:avLst>
                <a:gd name="adj" fmla="val 9291"/>
              </a:avLst>
            </a:prstGeom>
            <a:solidFill>
              <a:srgbClr val="DFECE9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29" name="Image 1" descr="preencoded.png">
              <a:extLst>
                <a:ext uri="{FF2B5EF4-FFF2-40B4-BE49-F238E27FC236}">
                  <a16:creationId xmlns:a16="http://schemas.microsoft.com/office/drawing/2014/main" id="{60366BF4-FC06-4B94-53CD-BBC238EC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28540" y="1784138"/>
              <a:ext cx="246057" cy="206491"/>
            </a:xfrm>
            <a:prstGeom prst="rect">
              <a:avLst/>
            </a:prstGeom>
          </p:spPr>
        </p:pic>
        <p:sp>
          <p:nvSpPr>
            <p:cNvPr id="230" name="Text 7">
              <a:extLst>
                <a:ext uri="{FF2B5EF4-FFF2-40B4-BE49-F238E27FC236}">
                  <a16:creationId xmlns:a16="http://schemas.microsoft.com/office/drawing/2014/main" id="{4431F55B-3671-9A8A-986B-E58CCED32199}"/>
                </a:ext>
              </a:extLst>
            </p:cNvPr>
            <p:cNvSpPr/>
            <p:nvPr/>
          </p:nvSpPr>
          <p:spPr>
            <a:xfrm>
              <a:off x="7338914" y="2151384"/>
              <a:ext cx="2050537" cy="215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latin typeface="Segoe UI" panose="020B0502040204020203" pitchFamily="34" charset="0"/>
                </a:rPr>
                <a:t>Class-Specific Performance</a:t>
              </a:r>
            </a:p>
          </p:txBody>
        </p:sp>
        <p:sp>
          <p:nvSpPr>
            <p:cNvPr id="231" name="Text 8">
              <a:extLst>
                <a:ext uri="{FF2B5EF4-FFF2-40B4-BE49-F238E27FC236}">
                  <a16:creationId xmlns:a16="http://schemas.microsoft.com/office/drawing/2014/main" id="{EFBE5147-8B7B-4D52-4E42-898E5DFB93E0}"/>
                </a:ext>
              </a:extLst>
            </p:cNvPr>
            <p:cNvSpPr/>
            <p:nvPr/>
          </p:nvSpPr>
          <p:spPr>
            <a:xfrm>
              <a:off x="6313646" y="2531846"/>
              <a:ext cx="5075946" cy="11012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400" b="1" dirty="0">
                  <a:latin typeface="Segoe UI" panose="020B0502040204020203" pitchFamily="34" charset="0"/>
                </a:rPr>
                <a:t>Metric: </a:t>
              </a:r>
              <a:r>
                <a:rPr lang="en-US" sz="1400" dirty="0">
                  <a:latin typeface="Segoe UI" panose="020B0502040204020203" pitchFamily="34" charset="0"/>
                </a:rPr>
                <a:t>Recall (Sensitivity). </a:t>
              </a:r>
              <a:r>
                <a:rPr lang="en-US" sz="1400" b="1" dirty="0">
                  <a:latin typeface="Segoe UI" panose="020B0502040204020203" pitchFamily="34" charset="0"/>
                </a:rPr>
                <a:t>What it checks: </a:t>
              </a:r>
              <a:r>
                <a:rPr lang="en-US" sz="1400" dirty="0">
                  <a:latin typeface="Segoe UI" panose="020B0502040204020203" pitchFamily="34" charset="0"/>
                </a:rPr>
                <a:t>The model's ability to correctly identify actual positive cases (GDM).</a:t>
              </a:r>
              <a:r>
                <a:rPr lang="en-US" sz="1400" b="1" dirty="0">
                  <a:latin typeface="Segoe UI" panose="020B0502040204020203" pitchFamily="34" charset="0"/>
                </a:rPr>
                <a:t>Why: </a:t>
              </a:r>
              <a:r>
                <a:rPr lang="en-US" sz="1400" dirty="0">
                  <a:latin typeface="Segoe UI" panose="020B0502040204020203" pitchFamily="34" charset="0"/>
                </a:rPr>
                <a:t>This is the critical metric for medical screening. A "False Negative" (telling a sick patient they are healthy) is dangerous. We prioritize high Recall to ensure no cases are missed. (good for minority class)</a:t>
              </a:r>
            </a:p>
          </p:txBody>
        </p:sp>
      </p:grpSp>
      <p:sp>
        <p:nvSpPr>
          <p:cNvPr id="242" name="Text 0">
            <a:extLst>
              <a:ext uri="{FF2B5EF4-FFF2-40B4-BE49-F238E27FC236}">
                <a16:creationId xmlns:a16="http://schemas.microsoft.com/office/drawing/2014/main" id="{30F66400-5107-4AB6-A4B2-77F8A50DA710}"/>
              </a:ext>
            </a:extLst>
          </p:cNvPr>
          <p:cNvSpPr/>
          <p:nvPr/>
        </p:nvSpPr>
        <p:spPr>
          <a:xfrm>
            <a:off x="3283049" y="1132263"/>
            <a:ext cx="5272326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b="1" dirty="0">
                <a:latin typeface="Segoe UI" panose="020B0502040204020203" pitchFamily="34" charset="0"/>
              </a:rPr>
              <a:t>Does 'looking real' mean it works?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78EABA-4E88-9E90-2E1B-33585B79A8B6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7337D-D5F4-E3F6-ABAC-10B07ADA154A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4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66248-FBCD-3464-4231-07C520DC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6586B7-3738-6930-095B-DDDBA06BF63E}"/>
              </a:ext>
            </a:extLst>
          </p:cNvPr>
          <p:cNvSpPr/>
          <p:nvPr/>
        </p:nvSpPr>
        <p:spPr>
          <a:xfrm>
            <a:off x="2918178" y="1081019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800" b="1" dirty="0">
                <a:latin typeface="Segoe UI" panose="020B0502040204020203" pitchFamily="34" charset="0"/>
              </a:rPr>
              <a:t>Balanced Accuracy – Visually Explained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279DD-964A-CBD0-2E7E-90F098187F43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89211-EFFD-05CE-9170-D98824C2FCDE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A6970-A71D-DB1B-EDFB-304C1131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12" y="1753299"/>
            <a:ext cx="9100575" cy="42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6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E7FB-A321-C01A-B934-4D82E4BF8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43E73E-18B0-2283-0864-17FF3C39E57B}"/>
              </a:ext>
            </a:extLst>
          </p:cNvPr>
          <p:cNvSpPr/>
          <p:nvPr/>
        </p:nvSpPr>
        <p:spPr>
          <a:xfrm>
            <a:off x="2918178" y="1081019"/>
            <a:ext cx="371379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800" b="1" dirty="0">
                <a:latin typeface="Segoe UI" panose="020B0502040204020203" pitchFamily="34" charset="0"/>
              </a:rPr>
              <a:t>Recall (Sensitivity)  – Visually Explained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4796AE5B-EDA1-4A69-8AA4-F11A4DD9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730153"/>
            <a:ext cx="10439401" cy="44639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9B628-51F8-BE51-218A-240102F0CF70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B37A-7B54-4BC2-B235-965438B439E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2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063F-153C-D600-B4EB-DBB7F64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CE59DF-9E2D-6749-28B5-A5BEA9C54EAA}"/>
              </a:ext>
            </a:extLst>
          </p:cNvPr>
          <p:cNvSpPr/>
          <p:nvPr/>
        </p:nvSpPr>
        <p:spPr>
          <a:xfrm>
            <a:off x="3962520" y="989666"/>
            <a:ext cx="5338115" cy="2836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latin typeface="Segoe UI" panose="020B0502040204020203" pitchFamily="34" charset="0"/>
              </a:rPr>
              <a:t>Synthetic Data to the rescue!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FA8F2-08D3-D940-7F2D-69CC61595F42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290D-1D48-E51F-5D6E-51CA9E30798A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CFAFAB-C2B6-99A5-E06A-11A093DB8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18" y="1302329"/>
            <a:ext cx="10197964" cy="50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AE3C-FA3A-73F3-7536-47DF0E29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1A58EF-85FE-D6DC-5CB4-51922989B323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05662-3970-EDD8-942E-5257156FE994}"/>
              </a:ext>
            </a:extLst>
          </p:cNvPr>
          <p:cNvSpPr txBox="1"/>
          <p:nvPr/>
        </p:nvSpPr>
        <p:spPr>
          <a:xfrm>
            <a:off x="2021681" y="2733938"/>
            <a:ext cx="8503444" cy="1902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4: - PREGSAFE Webapp</a:t>
            </a:r>
          </a:p>
          <a:p>
            <a:pPr algn="ctr">
              <a:lnSpc>
                <a:spcPts val="4850"/>
              </a:lnSpc>
            </a:pPr>
            <a:r>
              <a:rPr lang="en-US" sz="2800" i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Microservices, Cloud Deployment &amp; Live Application</a:t>
            </a:r>
            <a:endParaRPr lang="en-US" sz="2800" i="1" dirty="0">
              <a:latin typeface="Segoe UI" panose="020B0502040204020203" pitchFamily="34" charset="0"/>
            </a:endParaRPr>
          </a:p>
          <a:p>
            <a:pPr marL="0" indent="0" algn="ctr">
              <a:lnSpc>
                <a:spcPts val="4850"/>
              </a:lnSpc>
              <a:buNone/>
            </a:pPr>
            <a:endParaRPr lang="en-US" sz="2800" b="1" dirty="0">
              <a:solidFill>
                <a:srgbClr val="3E685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8F6FB-BD99-75DC-74AD-7ED4C131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45AFFC50-9968-B872-80E0-B35543367FA4}"/>
              </a:ext>
            </a:extLst>
          </p:cNvPr>
          <p:cNvSpPr/>
          <p:nvPr/>
        </p:nvSpPr>
        <p:spPr>
          <a:xfrm>
            <a:off x="1244679" y="682204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1D302C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D2BEBE0-E947-19AF-882B-25D21CA6FDDA}"/>
              </a:ext>
            </a:extLst>
          </p:cNvPr>
          <p:cNvSpPr/>
          <p:nvPr/>
        </p:nvSpPr>
        <p:spPr>
          <a:xfrm>
            <a:off x="1503998" y="6822043"/>
            <a:ext cx="1732121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Hellinger Distance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D7522F3-D791-DC5D-B7EC-75BEEABB2C72}"/>
              </a:ext>
            </a:extLst>
          </p:cNvPr>
          <p:cNvSpPr/>
          <p:nvPr/>
        </p:nvSpPr>
        <p:spPr>
          <a:xfrm>
            <a:off x="3418642" y="682204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33554D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2FE6680E-D7B4-69FB-FDC6-157077642BB3}"/>
              </a:ext>
            </a:extLst>
          </p:cNvPr>
          <p:cNvSpPr/>
          <p:nvPr/>
        </p:nvSpPr>
        <p:spPr>
          <a:xfrm>
            <a:off x="3677960" y="6822043"/>
            <a:ext cx="2122884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Correlation Difference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25394CAE-67C4-078A-D490-B8ED7D691988}"/>
              </a:ext>
            </a:extLst>
          </p:cNvPr>
          <p:cNvSpPr/>
          <p:nvPr/>
        </p:nvSpPr>
        <p:spPr>
          <a:xfrm>
            <a:off x="5983367" y="682204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497A6F"/>
          </a:solidFill>
          <a:ln/>
        </p:spPr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343F4D0-D2A4-2050-B5BA-FB73BC8042CF}"/>
              </a:ext>
            </a:extLst>
          </p:cNvPr>
          <p:cNvSpPr/>
          <p:nvPr/>
        </p:nvSpPr>
        <p:spPr>
          <a:xfrm>
            <a:off x="6242685" y="6822043"/>
            <a:ext cx="1600200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Propensity Score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DA587-8DF5-9FEB-F7EC-88743997F862}"/>
              </a:ext>
            </a:extLst>
          </p:cNvPr>
          <p:cNvSpPr txBox="1"/>
          <p:nvPr/>
        </p:nvSpPr>
        <p:spPr>
          <a:xfrm>
            <a:off x="3759042" y="971599"/>
            <a:ext cx="7234236" cy="52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Microservice Architecture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1B3CA-E31E-EA17-67F6-002D73E4ADD7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56ACF-63C1-F4C5-C79C-9A10C7957D75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4F33288-64D4-6976-799F-3A208D9EE4B7}"/>
              </a:ext>
            </a:extLst>
          </p:cNvPr>
          <p:cNvGrpSpPr/>
          <p:nvPr/>
        </p:nvGrpSpPr>
        <p:grpSpPr>
          <a:xfrm>
            <a:off x="1478580" y="1904703"/>
            <a:ext cx="9278248" cy="3657600"/>
            <a:chOff x="945200" y="2064094"/>
            <a:chExt cx="9278248" cy="3657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6D5CE1-5122-6896-06E8-01AD3C249DD9}"/>
                </a:ext>
              </a:extLst>
            </p:cNvPr>
            <p:cNvGrpSpPr/>
            <p:nvPr/>
          </p:nvGrpSpPr>
          <p:grpSpPr>
            <a:xfrm>
              <a:off x="945200" y="2064094"/>
              <a:ext cx="2560320" cy="3657600"/>
              <a:chOff x="457200" y="1371600"/>
              <a:chExt cx="2560320" cy="3657600"/>
            </a:xfrm>
          </p:grpSpPr>
          <p:sp>
            <p:nvSpPr>
              <p:cNvPr id="5" name="Rounded Rectangle 2">
                <a:extLst>
                  <a:ext uri="{FF2B5EF4-FFF2-40B4-BE49-F238E27FC236}">
                    <a16:creationId xmlns:a16="http://schemas.microsoft.com/office/drawing/2014/main" id="{93FAB74E-A5DC-13F5-F9C1-7AD236A0C93A}"/>
                  </a:ext>
                </a:extLst>
              </p:cNvPr>
              <p:cNvSpPr/>
              <p:nvPr/>
            </p:nvSpPr>
            <p:spPr>
              <a:xfrm>
                <a:off x="457200" y="1371600"/>
                <a:ext cx="2560320" cy="3657600"/>
              </a:xfrm>
              <a:prstGeom prst="roundRect">
                <a:avLst/>
              </a:prstGeom>
              <a:solidFill>
                <a:srgbClr val="EBF5EB"/>
              </a:solidFill>
              <a:ln w="2540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4D6D7-C85F-F9C6-3AF2-F09FC7F930B8}"/>
                  </a:ext>
                </a:extLst>
              </p:cNvPr>
              <p:cNvSpPr txBox="1"/>
              <p:nvPr/>
            </p:nvSpPr>
            <p:spPr>
              <a:xfrm>
                <a:off x="999113" y="1463040"/>
                <a:ext cx="1476493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800" b="1">
                    <a:solidFill>
                      <a:srgbClr val="00640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Frontend UI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E5B336-1465-E535-C840-0C3FE0C732A0}"/>
                  </a:ext>
                </a:extLst>
              </p:cNvPr>
              <p:cNvSpPr txBox="1"/>
              <p:nvPr/>
            </p:nvSpPr>
            <p:spPr>
              <a:xfrm>
                <a:off x="862473" y="1828800"/>
                <a:ext cx="174977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200" i="1">
                    <a:solidFill>
                      <a:srgbClr val="646464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Hosted on </a:t>
                </a:r>
                <a:r>
                  <a:rPr dirty="0" err="1">
                    <a:latin typeface="Segoe UI" panose="020B0502040204020203" pitchFamily="34" charset="0"/>
                  </a:rPr>
                  <a:t>Vercel</a:t>
                </a:r>
                <a:r>
                  <a:rPr dirty="0">
                    <a:latin typeface="Segoe UI" panose="020B0502040204020203" pitchFamily="34" charset="0"/>
                  </a:rPr>
                  <a:t> (Edge)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C79D0-1523-E2CB-1F31-599D2DDB05FB}"/>
                  </a:ext>
                </a:extLst>
              </p:cNvPr>
              <p:cNvSpPr txBox="1"/>
              <p:nvPr/>
            </p:nvSpPr>
            <p:spPr>
              <a:xfrm>
                <a:off x="640080" y="2286000"/>
                <a:ext cx="2194560" cy="1918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Next.js (React) for type-safe interactions.</a:t>
                </a: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</a:t>
                </a:r>
                <a:r>
                  <a:rPr lang="en-US" dirty="0">
                    <a:latin typeface="Segoe UI" panose="020B0502040204020203" pitchFamily="34" charset="0"/>
                  </a:rPr>
                  <a:t>F</a:t>
                </a:r>
                <a:r>
                  <a:rPr dirty="0">
                    <a:latin typeface="Segoe UI" panose="020B0502040204020203" pitchFamily="34" charset="0"/>
                  </a:rPr>
                  <a:t>ast static loading via Global CDN.</a:t>
                </a:r>
                <a:r>
                  <a:rPr lang="en-US" dirty="0">
                    <a:latin typeface="Segoe UI" panose="020B0502040204020203" pitchFamily="34" charset="0"/>
                  </a:rPr>
                  <a:t> Parts are served based on your location</a:t>
                </a:r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Responsive &amp; optimized for reliability.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11628B-52AA-C7CE-1AC4-1F2961724ECE}"/>
                </a:ext>
              </a:extLst>
            </p:cNvPr>
            <p:cNvGrpSpPr/>
            <p:nvPr/>
          </p:nvGrpSpPr>
          <p:grpSpPr>
            <a:xfrm>
              <a:off x="4282460" y="2064094"/>
              <a:ext cx="2560320" cy="3657600"/>
              <a:chOff x="3291840" y="1371600"/>
              <a:chExt cx="2560320" cy="3657600"/>
            </a:xfrm>
          </p:grpSpPr>
          <p:sp>
            <p:nvSpPr>
              <p:cNvPr id="16" name="Rounded Rectangle 6">
                <a:extLst>
                  <a:ext uri="{FF2B5EF4-FFF2-40B4-BE49-F238E27FC236}">
                    <a16:creationId xmlns:a16="http://schemas.microsoft.com/office/drawing/2014/main" id="{3E0252D3-E5AE-F2BD-4392-0CE849AF66EF}"/>
                  </a:ext>
                </a:extLst>
              </p:cNvPr>
              <p:cNvSpPr/>
              <p:nvPr/>
            </p:nvSpPr>
            <p:spPr>
              <a:xfrm>
                <a:off x="3291840" y="1371600"/>
                <a:ext cx="2560320" cy="3657600"/>
              </a:xfrm>
              <a:prstGeom prst="roundRect">
                <a:avLst/>
              </a:prstGeom>
              <a:solidFill>
                <a:srgbClr val="EBF5EB"/>
              </a:solidFill>
              <a:ln w="2540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A60201-8BBF-C4E6-7937-62320CD2951C}"/>
                  </a:ext>
                </a:extLst>
              </p:cNvPr>
              <p:cNvSpPr txBox="1"/>
              <p:nvPr/>
            </p:nvSpPr>
            <p:spPr>
              <a:xfrm>
                <a:off x="3796082" y="1463040"/>
                <a:ext cx="155183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800" b="1">
                    <a:solidFill>
                      <a:srgbClr val="00640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Orchestrator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738B09-5DE0-411F-9876-D044587A9D22}"/>
                  </a:ext>
                </a:extLst>
              </p:cNvPr>
              <p:cNvSpPr txBox="1"/>
              <p:nvPr/>
            </p:nvSpPr>
            <p:spPr>
              <a:xfrm>
                <a:off x="3631133" y="1828800"/>
                <a:ext cx="1881733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200" i="1">
                    <a:solidFill>
                      <a:srgbClr val="646464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Hosted on Render (Cloud)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65880-CD1C-40C2-9E3F-F66DA752ECBE}"/>
                  </a:ext>
                </a:extLst>
              </p:cNvPr>
              <p:cNvSpPr txBox="1"/>
              <p:nvPr/>
            </p:nvSpPr>
            <p:spPr>
              <a:xfrm>
                <a:off x="3474720" y="2286000"/>
                <a:ext cx="2339070" cy="235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Python </a:t>
                </a:r>
                <a:r>
                  <a:rPr dirty="0" err="1">
                    <a:latin typeface="Segoe UI" panose="020B0502040204020203" pitchFamily="34" charset="0"/>
                  </a:rPr>
                  <a:t>FastAPI</a:t>
                </a:r>
                <a:r>
                  <a:rPr dirty="0">
                    <a:latin typeface="Segoe UI" panose="020B0502040204020203" pitchFamily="34" charset="0"/>
                  </a:rPr>
                  <a:t> middleware.</a:t>
                </a: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Manages Auth, SQL DB, and Audit Trails.</a:t>
                </a:r>
                <a:r>
                  <a:rPr lang="en-US" dirty="0">
                    <a:latin typeface="Segoe UI" panose="020B0502040204020203" pitchFamily="34" charset="0"/>
                  </a:rPr>
                  <a:t>(</a:t>
                </a:r>
                <a:r>
                  <a:rPr lang="en-US" dirty="0" err="1">
                    <a:latin typeface="Segoe UI" panose="020B0502040204020203" pitchFamily="34" charset="0"/>
                  </a:rPr>
                  <a:t>SQLAlchemy</a:t>
                </a:r>
                <a:r>
                  <a:rPr lang="en-US" dirty="0">
                    <a:latin typeface="Segoe UI" panose="020B0502040204020203" pitchFamily="34" charset="0"/>
                  </a:rPr>
                  <a:t> </a:t>
                </a:r>
                <a:r>
                  <a:rPr lang="en-US" dirty="0">
                    <a:latin typeface="Segoe UI" panose="020B0502040204020203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latin typeface="Segoe UI" panose="020B0502040204020203" pitchFamily="34" charset="0"/>
                  </a:rPr>
                  <a:t> ORM, alembic </a:t>
                </a:r>
                <a:r>
                  <a:rPr lang="en-US" dirty="0">
                    <a:latin typeface="Segoe UI" panose="020B0502040204020203" pitchFamily="34" charset="0"/>
                    <a:sym typeface="Wingdings" panose="05000000000000000000" pitchFamily="2" charset="2"/>
                  </a:rPr>
                  <a:t> migrations)</a:t>
                </a:r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lang="en-US" dirty="0">
                    <a:latin typeface="Segoe UI" panose="020B0502040204020203" pitchFamily="34" charset="0"/>
                  </a:rPr>
                  <a:t>• API key authentication and CORS protection offers security</a:t>
                </a:r>
              </a:p>
              <a:p>
                <a:pPr marL="171450" indent="-171450"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rgbClr val="505050"/>
                    </a:solidFill>
                  </a:defRPr>
                </a:pPr>
                <a:endParaRPr lang="en-US"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endParaRPr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20" name="Right Arrow 14">
              <a:extLst>
                <a:ext uri="{FF2B5EF4-FFF2-40B4-BE49-F238E27FC236}">
                  <a16:creationId xmlns:a16="http://schemas.microsoft.com/office/drawing/2014/main" id="{78EA4BEA-E5C2-53FB-B7AC-9119490812E1}"/>
                </a:ext>
              </a:extLst>
            </p:cNvPr>
            <p:cNvSpPr/>
            <p:nvPr/>
          </p:nvSpPr>
          <p:spPr>
            <a:xfrm>
              <a:off x="3650030" y="3799774"/>
              <a:ext cx="482580" cy="321720"/>
            </a:xfrm>
            <a:prstGeom prst="rightArrow">
              <a:avLst/>
            </a:prstGeom>
            <a:solidFill>
              <a:srgbClr val="0064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latin typeface="Segoe UI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B943065-BDE9-845D-DBE4-31CE48A893B4}"/>
                </a:ext>
              </a:extLst>
            </p:cNvPr>
            <p:cNvGrpSpPr/>
            <p:nvPr/>
          </p:nvGrpSpPr>
          <p:grpSpPr>
            <a:xfrm>
              <a:off x="7576312" y="2064094"/>
              <a:ext cx="2647136" cy="3657600"/>
              <a:chOff x="6083072" y="1371600"/>
              <a:chExt cx="2647136" cy="3657600"/>
            </a:xfrm>
          </p:grpSpPr>
          <p:sp>
            <p:nvSpPr>
              <p:cNvPr id="22" name="Rounded Rectangle 10">
                <a:extLst>
                  <a:ext uri="{FF2B5EF4-FFF2-40B4-BE49-F238E27FC236}">
                    <a16:creationId xmlns:a16="http://schemas.microsoft.com/office/drawing/2014/main" id="{81F0485D-6CEA-4D27-973C-EDECD80120F5}"/>
                  </a:ext>
                </a:extLst>
              </p:cNvPr>
              <p:cNvSpPr/>
              <p:nvPr/>
            </p:nvSpPr>
            <p:spPr>
              <a:xfrm>
                <a:off x="6126480" y="1371600"/>
                <a:ext cx="2560320" cy="3657600"/>
              </a:xfrm>
              <a:prstGeom prst="roundRect">
                <a:avLst/>
              </a:prstGeom>
              <a:solidFill>
                <a:srgbClr val="EBF5EB"/>
              </a:solidFill>
              <a:ln w="2540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1D0874-B082-A032-29B6-75A2C0CB7F66}"/>
                  </a:ext>
                </a:extLst>
              </p:cNvPr>
              <p:cNvSpPr txBox="1"/>
              <p:nvPr/>
            </p:nvSpPr>
            <p:spPr>
              <a:xfrm>
                <a:off x="6543455" y="1463040"/>
                <a:ext cx="172637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800" b="1">
                    <a:solidFill>
                      <a:srgbClr val="00640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Model Service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407112-C707-F4DA-D038-7954B333A65B}"/>
                  </a:ext>
                </a:extLst>
              </p:cNvPr>
              <p:cNvSpPr txBox="1"/>
              <p:nvPr/>
            </p:nvSpPr>
            <p:spPr>
              <a:xfrm>
                <a:off x="6083072" y="1828800"/>
                <a:ext cx="264713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sz="1200" i="1">
                    <a:solidFill>
                      <a:srgbClr val="646464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Hosted on Render (Docker Container)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A43D01-902B-030E-7746-AD268906879A}"/>
                  </a:ext>
                </a:extLst>
              </p:cNvPr>
              <p:cNvSpPr txBox="1"/>
              <p:nvPr/>
            </p:nvSpPr>
            <p:spPr>
              <a:xfrm>
                <a:off x="6169888" y="2286000"/>
                <a:ext cx="2560320" cy="1733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R Plumber API running in isolated Docker</a:t>
                </a:r>
                <a:r>
                  <a:rPr lang="en-US" dirty="0">
                    <a:latin typeface="Segoe UI" panose="020B0502040204020203" pitchFamily="34" charset="0"/>
                  </a:rPr>
                  <a:t> for smote variants</a:t>
                </a:r>
                <a:endParaRPr dirty="0">
                  <a:latin typeface="Segoe UI" panose="020B0502040204020203" pitchFamily="34" charset="0"/>
                </a:endParaRP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SOLVES FRAGILITY: Encapsulates complex R dependencies.</a:t>
                </a:r>
              </a:p>
              <a:p>
                <a:pPr>
                  <a:spcAft>
                    <a:spcPts val="1000"/>
                  </a:spcAft>
                  <a:defRPr sz="1200">
                    <a:solidFill>
                      <a:srgbClr val="505050"/>
                    </a:solidFill>
                  </a:defRPr>
                </a:pPr>
                <a:r>
                  <a:rPr dirty="0">
                    <a:latin typeface="Segoe UI" panose="020B0502040204020203" pitchFamily="34" charset="0"/>
                  </a:rPr>
                  <a:t>• FAULT TOLERANT: Main app survives if models crash.</a:t>
                </a:r>
              </a:p>
            </p:txBody>
          </p:sp>
        </p:grpSp>
        <p:sp>
          <p:nvSpPr>
            <p:cNvPr id="206" name="Right Arrow 14">
              <a:extLst>
                <a:ext uri="{FF2B5EF4-FFF2-40B4-BE49-F238E27FC236}">
                  <a16:creationId xmlns:a16="http://schemas.microsoft.com/office/drawing/2014/main" id="{F6FF589A-A3D0-4FBA-79C7-51C63CF83C66}"/>
                </a:ext>
              </a:extLst>
            </p:cNvPr>
            <p:cNvSpPr/>
            <p:nvPr/>
          </p:nvSpPr>
          <p:spPr>
            <a:xfrm>
              <a:off x="6987290" y="3799774"/>
              <a:ext cx="482580" cy="321720"/>
            </a:xfrm>
            <a:prstGeom prst="rightArrow">
              <a:avLst/>
            </a:prstGeom>
            <a:solidFill>
              <a:srgbClr val="0064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79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2B895-F440-BF33-20D4-71FED714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E5232-2EA0-EE00-8DB3-1663FA10B713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0618F-F009-BB40-E5A4-44E32A4B5220}"/>
              </a:ext>
            </a:extLst>
          </p:cNvPr>
          <p:cNvSpPr txBox="1"/>
          <p:nvPr/>
        </p:nvSpPr>
        <p:spPr>
          <a:xfrm>
            <a:off x="2021681" y="2724413"/>
            <a:ext cx="8503444" cy="1273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5: - Conclusions</a:t>
            </a:r>
          </a:p>
          <a:p>
            <a:pPr marL="0" indent="0" algn="ctr">
              <a:lnSpc>
                <a:spcPts val="4850"/>
              </a:lnSpc>
              <a:buNone/>
            </a:pPr>
            <a:r>
              <a:rPr lang="en-US" sz="2800" i="1" dirty="0">
                <a:latin typeface="Segoe UI" panose="020B0502040204020203" pitchFamily="34" charset="0"/>
              </a:rPr>
              <a:t>Key achievements</a:t>
            </a:r>
          </a:p>
        </p:txBody>
      </p:sp>
    </p:spTree>
    <p:extLst>
      <p:ext uri="{BB962C8B-B14F-4D97-AF65-F5344CB8AC3E}">
        <p14:creationId xmlns:p14="http://schemas.microsoft.com/office/powerpoint/2010/main" val="333433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A4AED-8C0C-F19D-128E-4F59BA7E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272830F-6E5F-25D3-01EF-F81742DC8B25}"/>
              </a:ext>
            </a:extLst>
          </p:cNvPr>
          <p:cNvSpPr/>
          <p:nvPr/>
        </p:nvSpPr>
        <p:spPr>
          <a:xfrm>
            <a:off x="3671153" y="1023827"/>
            <a:ext cx="5230694" cy="38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800" b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Did we meet our goals?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D3BCAA-D6BB-745F-FF04-2092E720B66A}"/>
              </a:ext>
            </a:extLst>
          </p:cNvPr>
          <p:cNvGrpSpPr/>
          <p:nvPr/>
        </p:nvGrpSpPr>
        <p:grpSpPr>
          <a:xfrm>
            <a:off x="733613" y="1731782"/>
            <a:ext cx="5482894" cy="1223167"/>
            <a:chOff x="733613" y="1731782"/>
            <a:chExt cx="5482894" cy="1223167"/>
          </a:xfrm>
        </p:grpSpPr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2AA88C28-C2B0-4CDC-9BA3-BD8361D33B80}"/>
                </a:ext>
              </a:extLst>
            </p:cNvPr>
            <p:cNvSpPr/>
            <p:nvPr/>
          </p:nvSpPr>
          <p:spPr>
            <a:xfrm>
              <a:off x="733613" y="1731782"/>
              <a:ext cx="5482894" cy="1223167"/>
            </a:xfrm>
            <a:prstGeom prst="roundRect">
              <a:avLst>
                <a:gd name="adj" fmla="val 4266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6" name="Shape 2">
              <a:extLst>
                <a:ext uri="{FF2B5EF4-FFF2-40B4-BE49-F238E27FC236}">
                  <a16:creationId xmlns:a16="http://schemas.microsoft.com/office/drawing/2014/main" id="{F035E397-E5D0-F218-9A25-94331DC06AF7}"/>
                </a:ext>
              </a:extLst>
            </p:cNvPr>
            <p:cNvSpPr/>
            <p:nvPr/>
          </p:nvSpPr>
          <p:spPr>
            <a:xfrm>
              <a:off x="889624" y="1861303"/>
              <a:ext cx="448892" cy="372673"/>
            </a:xfrm>
            <a:prstGeom prst="roundRect">
              <a:avLst>
                <a:gd name="adj" fmla="val 17141143"/>
              </a:avLst>
            </a:prstGeom>
            <a:solidFill>
              <a:srgbClr val="437066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14" name="Image 0" descr="preencoded.png">
              <a:extLst>
                <a:ext uri="{FF2B5EF4-FFF2-40B4-BE49-F238E27FC236}">
                  <a16:creationId xmlns:a16="http://schemas.microsoft.com/office/drawing/2014/main" id="{49E1E3E7-E33B-8F5C-F252-DA265E51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069" y="1963788"/>
              <a:ext cx="202001" cy="167703"/>
            </a:xfrm>
            <a:prstGeom prst="rect">
              <a:avLst/>
            </a:prstGeom>
          </p:spPr>
        </p:pic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9FA448C1-C82D-838C-B730-12FAF09096B8}"/>
                </a:ext>
              </a:extLst>
            </p:cNvPr>
            <p:cNvSpPr/>
            <p:nvPr/>
          </p:nvSpPr>
          <p:spPr>
            <a:xfrm>
              <a:off x="889624" y="2358173"/>
              <a:ext cx="3576106" cy="1940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KPI 1.1: GDM prediction recall boosted by 15%</a:t>
              </a:r>
              <a:endParaRPr lang="en-US" sz="1750" dirty="0">
                <a:latin typeface="Segoe UI" panose="020B0502040204020203" pitchFamily="34" charset="0"/>
              </a:endParaRP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F79B47EF-1271-5450-98FF-BE3010E64554}"/>
                </a:ext>
              </a:extLst>
            </p:cNvPr>
            <p:cNvSpPr/>
            <p:nvPr/>
          </p:nvSpPr>
          <p:spPr>
            <a:xfrm>
              <a:off x="889624" y="2626780"/>
              <a:ext cx="5170874" cy="1986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(Target ≥10%, COMPLETED)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29C0CD-B616-EE66-6999-31A9CB632A91}"/>
              </a:ext>
            </a:extLst>
          </p:cNvPr>
          <p:cNvGrpSpPr/>
          <p:nvPr/>
        </p:nvGrpSpPr>
        <p:grpSpPr>
          <a:xfrm>
            <a:off x="6366105" y="1731782"/>
            <a:ext cx="5482995" cy="1223167"/>
            <a:chOff x="6366105" y="1731782"/>
            <a:chExt cx="5482995" cy="1223167"/>
          </a:xfrm>
        </p:grpSpPr>
        <p:sp>
          <p:nvSpPr>
            <p:cNvPr id="17" name="Shape 5">
              <a:extLst>
                <a:ext uri="{FF2B5EF4-FFF2-40B4-BE49-F238E27FC236}">
                  <a16:creationId xmlns:a16="http://schemas.microsoft.com/office/drawing/2014/main" id="{7CBFB4D7-7790-6888-9FC2-31A8CF7636D5}"/>
                </a:ext>
              </a:extLst>
            </p:cNvPr>
            <p:cNvSpPr/>
            <p:nvPr/>
          </p:nvSpPr>
          <p:spPr>
            <a:xfrm>
              <a:off x="6366105" y="1731782"/>
              <a:ext cx="5482995" cy="1223167"/>
            </a:xfrm>
            <a:prstGeom prst="roundRect">
              <a:avLst>
                <a:gd name="adj" fmla="val 4266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18" name="Shape 6">
              <a:extLst>
                <a:ext uri="{FF2B5EF4-FFF2-40B4-BE49-F238E27FC236}">
                  <a16:creationId xmlns:a16="http://schemas.microsoft.com/office/drawing/2014/main" id="{235E4422-590C-C6ED-78B8-A4B541AF0002}"/>
                </a:ext>
              </a:extLst>
            </p:cNvPr>
            <p:cNvSpPr/>
            <p:nvPr/>
          </p:nvSpPr>
          <p:spPr>
            <a:xfrm>
              <a:off x="6522115" y="1861303"/>
              <a:ext cx="448892" cy="372673"/>
            </a:xfrm>
            <a:prstGeom prst="roundRect">
              <a:avLst>
                <a:gd name="adj" fmla="val 17141143"/>
              </a:avLst>
            </a:prstGeom>
            <a:solidFill>
              <a:srgbClr val="437066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19" name="Image 1" descr="preencoded.png">
              <a:extLst>
                <a:ext uri="{FF2B5EF4-FFF2-40B4-BE49-F238E27FC236}">
                  <a16:creationId xmlns:a16="http://schemas.microsoft.com/office/drawing/2014/main" id="{DEC5EACD-1C6C-08EF-98EC-C1B3CDF1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45560" y="1963788"/>
              <a:ext cx="202001" cy="167703"/>
            </a:xfrm>
            <a:prstGeom prst="rect">
              <a:avLst/>
            </a:prstGeom>
          </p:spPr>
        </p:pic>
        <p:sp>
          <p:nvSpPr>
            <p:cNvPr id="20" name="Text 7">
              <a:extLst>
                <a:ext uri="{FF2B5EF4-FFF2-40B4-BE49-F238E27FC236}">
                  <a16:creationId xmlns:a16="http://schemas.microsoft.com/office/drawing/2014/main" id="{ECFEB69C-A045-BFCA-D769-0DFEA14D3C31}"/>
                </a:ext>
              </a:extLst>
            </p:cNvPr>
            <p:cNvSpPr/>
            <p:nvPr/>
          </p:nvSpPr>
          <p:spPr>
            <a:xfrm>
              <a:off x="6522115" y="2358173"/>
              <a:ext cx="3077415" cy="1940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KPI 1.2: CTGAN successfully integrated</a:t>
              </a:r>
              <a:endParaRPr lang="en-US" sz="1750" dirty="0">
                <a:latin typeface="Segoe UI" panose="020B0502040204020203" pitchFamily="34" charset="0"/>
              </a:endParaRPr>
            </a:p>
          </p:txBody>
        </p:sp>
        <p:sp>
          <p:nvSpPr>
            <p:cNvPr id="21" name="Text 8">
              <a:extLst>
                <a:ext uri="{FF2B5EF4-FFF2-40B4-BE49-F238E27FC236}">
                  <a16:creationId xmlns:a16="http://schemas.microsoft.com/office/drawing/2014/main" id="{8B094B01-964A-0ECD-1A19-AFF343F4E1E8}"/>
                </a:ext>
              </a:extLst>
            </p:cNvPr>
            <p:cNvSpPr/>
            <p:nvPr/>
          </p:nvSpPr>
          <p:spPr>
            <a:xfrm>
              <a:off x="6522115" y="2626780"/>
              <a:ext cx="5170974" cy="1986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from SECURED toolkit (COMPLETED)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B94528-45B4-2E4D-5CD8-6034B53DB87C}"/>
              </a:ext>
            </a:extLst>
          </p:cNvPr>
          <p:cNvGrpSpPr/>
          <p:nvPr/>
        </p:nvGrpSpPr>
        <p:grpSpPr>
          <a:xfrm>
            <a:off x="733613" y="4090994"/>
            <a:ext cx="5482894" cy="1421815"/>
            <a:chOff x="733613" y="3079146"/>
            <a:chExt cx="5482894" cy="1421815"/>
          </a:xfrm>
        </p:grpSpPr>
        <p:sp>
          <p:nvSpPr>
            <p:cNvPr id="22" name="Shape 9">
              <a:extLst>
                <a:ext uri="{FF2B5EF4-FFF2-40B4-BE49-F238E27FC236}">
                  <a16:creationId xmlns:a16="http://schemas.microsoft.com/office/drawing/2014/main" id="{4CF64643-78BE-37FD-B9B4-E08A6C1BD8ED}"/>
                </a:ext>
              </a:extLst>
            </p:cNvPr>
            <p:cNvSpPr/>
            <p:nvPr/>
          </p:nvSpPr>
          <p:spPr>
            <a:xfrm>
              <a:off x="733613" y="3079146"/>
              <a:ext cx="5482894" cy="1421815"/>
            </a:xfrm>
            <a:prstGeom prst="roundRect">
              <a:avLst>
                <a:gd name="adj" fmla="val 3670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3" name="Shape 10">
              <a:extLst>
                <a:ext uri="{FF2B5EF4-FFF2-40B4-BE49-F238E27FC236}">
                  <a16:creationId xmlns:a16="http://schemas.microsoft.com/office/drawing/2014/main" id="{C2CA9B05-7887-209F-72F1-545490AE4E39}"/>
                </a:ext>
              </a:extLst>
            </p:cNvPr>
            <p:cNvSpPr/>
            <p:nvPr/>
          </p:nvSpPr>
          <p:spPr>
            <a:xfrm>
              <a:off x="889624" y="3208667"/>
              <a:ext cx="448892" cy="372673"/>
            </a:xfrm>
            <a:prstGeom prst="roundRect">
              <a:avLst>
                <a:gd name="adj" fmla="val 17141143"/>
              </a:avLst>
            </a:prstGeom>
            <a:solidFill>
              <a:srgbClr val="437066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4" name="Image 2" descr="preencoded.png">
              <a:extLst>
                <a:ext uri="{FF2B5EF4-FFF2-40B4-BE49-F238E27FC236}">
                  <a16:creationId xmlns:a16="http://schemas.microsoft.com/office/drawing/2014/main" id="{BDC6D7F3-0F1D-6ECE-FDDC-642E4504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3069" y="3311152"/>
              <a:ext cx="202001" cy="167703"/>
            </a:xfrm>
            <a:prstGeom prst="rect">
              <a:avLst/>
            </a:prstGeom>
          </p:spPr>
        </p:pic>
        <p:sp>
          <p:nvSpPr>
            <p:cNvPr id="25" name="Text 11">
              <a:extLst>
                <a:ext uri="{FF2B5EF4-FFF2-40B4-BE49-F238E27FC236}">
                  <a16:creationId xmlns:a16="http://schemas.microsoft.com/office/drawing/2014/main" id="{4DFDCAE1-EC6B-87D4-9384-ED9F48FCA363}"/>
                </a:ext>
              </a:extLst>
            </p:cNvPr>
            <p:cNvSpPr/>
            <p:nvPr/>
          </p:nvSpPr>
          <p:spPr>
            <a:xfrm>
              <a:off x="889624" y="3705537"/>
              <a:ext cx="2663492" cy="1940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KPI 2.2: 4 validation metrics used</a:t>
              </a:r>
              <a:endParaRPr lang="en-US" sz="1750" dirty="0">
                <a:latin typeface="Segoe UI" panose="020B0502040204020203" pitchFamily="34" charset="0"/>
              </a:endParaRPr>
            </a:p>
          </p:txBody>
        </p:sp>
        <p:sp>
          <p:nvSpPr>
            <p:cNvPr id="26" name="Text 12">
              <a:extLst>
                <a:ext uri="{FF2B5EF4-FFF2-40B4-BE49-F238E27FC236}">
                  <a16:creationId xmlns:a16="http://schemas.microsoft.com/office/drawing/2014/main" id="{80368B8E-186E-9485-1A59-359CB1BA2CDB}"/>
                </a:ext>
              </a:extLst>
            </p:cNvPr>
            <p:cNvSpPr/>
            <p:nvPr/>
          </p:nvSpPr>
          <p:spPr>
            <a:xfrm>
              <a:off x="889624" y="3974144"/>
              <a:ext cx="5170874" cy="3972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(Hellinger distance, Pairwise correlation difference, Propensity Score, ML predictive performance) (COMPLETED)</a:t>
              </a:r>
              <a:endParaRPr lang="en-US" sz="13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7D882D-C8FF-A5A6-BDE4-0637706C10F9}"/>
              </a:ext>
            </a:extLst>
          </p:cNvPr>
          <p:cNvGrpSpPr/>
          <p:nvPr/>
        </p:nvGrpSpPr>
        <p:grpSpPr>
          <a:xfrm>
            <a:off x="6366105" y="4090994"/>
            <a:ext cx="5482995" cy="1421815"/>
            <a:chOff x="6366105" y="3079146"/>
            <a:chExt cx="5482995" cy="1421815"/>
          </a:xfrm>
        </p:grpSpPr>
        <p:sp>
          <p:nvSpPr>
            <p:cNvPr id="27" name="Shape 13">
              <a:extLst>
                <a:ext uri="{FF2B5EF4-FFF2-40B4-BE49-F238E27FC236}">
                  <a16:creationId xmlns:a16="http://schemas.microsoft.com/office/drawing/2014/main" id="{6CBC0D55-0D9B-647D-F5A6-B35FBFFBF11A}"/>
                </a:ext>
              </a:extLst>
            </p:cNvPr>
            <p:cNvSpPr/>
            <p:nvPr/>
          </p:nvSpPr>
          <p:spPr>
            <a:xfrm>
              <a:off x="6366105" y="3079146"/>
              <a:ext cx="5482995" cy="1421815"/>
            </a:xfrm>
            <a:prstGeom prst="roundRect">
              <a:avLst>
                <a:gd name="adj" fmla="val 3670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8" name="Shape 14">
              <a:extLst>
                <a:ext uri="{FF2B5EF4-FFF2-40B4-BE49-F238E27FC236}">
                  <a16:creationId xmlns:a16="http://schemas.microsoft.com/office/drawing/2014/main" id="{1609849E-D907-6E36-6216-242F0D34B755}"/>
                </a:ext>
              </a:extLst>
            </p:cNvPr>
            <p:cNvSpPr/>
            <p:nvPr/>
          </p:nvSpPr>
          <p:spPr>
            <a:xfrm>
              <a:off x="6522115" y="3208667"/>
              <a:ext cx="448892" cy="372673"/>
            </a:xfrm>
            <a:prstGeom prst="roundRect">
              <a:avLst>
                <a:gd name="adj" fmla="val 17141143"/>
              </a:avLst>
            </a:prstGeom>
            <a:solidFill>
              <a:srgbClr val="437066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pic>
          <p:nvPicPr>
            <p:cNvPr id="29" name="Image 3" descr="preencoded.png">
              <a:extLst>
                <a:ext uri="{FF2B5EF4-FFF2-40B4-BE49-F238E27FC236}">
                  <a16:creationId xmlns:a16="http://schemas.microsoft.com/office/drawing/2014/main" id="{51B5B234-8B5B-DD1E-30C4-A261753A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45560" y="3311152"/>
              <a:ext cx="202001" cy="167703"/>
            </a:xfrm>
            <a:prstGeom prst="rect">
              <a:avLst/>
            </a:prstGeom>
          </p:spPr>
        </p:pic>
        <p:sp>
          <p:nvSpPr>
            <p:cNvPr id="30" name="Text 15">
              <a:extLst>
                <a:ext uri="{FF2B5EF4-FFF2-40B4-BE49-F238E27FC236}">
                  <a16:creationId xmlns:a16="http://schemas.microsoft.com/office/drawing/2014/main" id="{F8BE87C9-BFD3-FC23-EB2F-E9CE64CB4E59}"/>
                </a:ext>
              </a:extLst>
            </p:cNvPr>
            <p:cNvSpPr/>
            <p:nvPr/>
          </p:nvSpPr>
          <p:spPr>
            <a:xfrm>
              <a:off x="6522115" y="3705537"/>
              <a:ext cx="3655563" cy="1940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dirty="0">
                  <a:solidFill>
                    <a:srgbClr val="2C3249"/>
                  </a:solidFill>
                  <a:latin typeface="Segoe UI" panose="020B0502040204020203" pitchFamily="34" charset="0"/>
                  <a:ea typeface="Kanit Light" pitchFamily="34" charset="-122"/>
                  <a:cs typeface="Segoe UI" panose="020B0502040204020203" pitchFamily="34" charset="0"/>
                </a:rPr>
                <a:t>KPI 3.2: 4 healthcare professionals' evaluation</a:t>
              </a:r>
              <a:endParaRPr lang="en-US" sz="1750" dirty="0">
                <a:latin typeface="Segoe UI" panose="020B0502040204020203" pitchFamily="34" charset="0"/>
              </a:endParaRPr>
            </a:p>
          </p:txBody>
        </p:sp>
        <p:sp>
          <p:nvSpPr>
            <p:cNvPr id="31" name="Text 16">
              <a:extLst>
                <a:ext uri="{FF2B5EF4-FFF2-40B4-BE49-F238E27FC236}">
                  <a16:creationId xmlns:a16="http://schemas.microsoft.com/office/drawing/2014/main" id="{FCF69566-8DFB-8AFC-0E45-02E78BA8B765}"/>
                </a:ext>
              </a:extLst>
            </p:cNvPr>
            <p:cNvSpPr/>
            <p:nvPr/>
          </p:nvSpPr>
          <p:spPr>
            <a:xfrm>
              <a:off x="6522115" y="3974144"/>
              <a:ext cx="5170974" cy="1986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en-US" sz="13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(Qualitative evaluation, ONGOING) </a:t>
              </a: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4 healthcare professionals </a:t>
              </a:r>
            </a:p>
            <a:p>
              <a:pPr>
                <a:lnSpc>
                  <a:spcPts val="2200"/>
                </a:lnSpc>
              </a:pPr>
              <a:r>
                <a:rPr lang="en-US" sz="140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specializing in maternal and fetal medicine</a:t>
              </a:r>
              <a:endParaRPr lang="en-US" sz="1400" dirty="0">
                <a:latin typeface="Segoe UI" panose="020B0502040204020203" pitchFamily="34" charset="0"/>
              </a:endParaRPr>
            </a:p>
            <a:p>
              <a:pPr>
                <a:lnSpc>
                  <a:spcPts val="2200"/>
                </a:lnSpc>
              </a:pPr>
              <a:endParaRPr lang="en-US" sz="1400" dirty="0">
                <a:latin typeface="Segoe UI" panose="020B0502040204020203" pitchFamily="34" charset="0"/>
              </a:endParaRPr>
            </a:p>
            <a:p>
              <a:pPr marL="0" indent="0" algn="l">
                <a:lnSpc>
                  <a:spcPts val="2200"/>
                </a:lnSpc>
                <a:buNone/>
              </a:pPr>
              <a:endParaRPr lang="en-US" sz="13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CC5AA-26FB-EF5F-0ABC-86666E5A07E1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952D6F-D83E-F4BA-CFF8-5C8C6CA16B43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8FC8-0094-52C2-EE1F-FEDA482B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B5F58CE-33F4-839A-0911-B7744E5C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5"/>
            <a:ext cx="10515600" cy="132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Segoe UI" panose="020B0502040204020203" pitchFamily="34" charset="0"/>
              </a:rPr>
              <a:t>Why is GDM a global threat?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0FEFBA-7CC7-A818-928F-B19822E33238}"/>
              </a:ext>
            </a:extLst>
          </p:cNvPr>
          <p:cNvSpPr/>
          <p:nvPr/>
        </p:nvSpPr>
        <p:spPr>
          <a:xfrm>
            <a:off x="633867" y="1998666"/>
            <a:ext cx="3458614" cy="396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Gestational Diabetes Mellitus (GDM) is rapidly becoming a critical global health challenge.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Its increasing prevalence, driven by evolving lifestyles and demographic shifts, poses substantial risks to maternal and child health worldwide.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Beyond immediate health complications, GDM carries a significant economic burden on healthcare systems globally.</a:t>
            </a:r>
            <a:endParaRPr lang="en-US" sz="1550" dirty="0">
              <a:latin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618D48-CB22-0F06-86D6-F0EE8DFBCFD6}"/>
              </a:ext>
            </a:extLst>
          </p:cNvPr>
          <p:cNvGrpSpPr/>
          <p:nvPr/>
        </p:nvGrpSpPr>
        <p:grpSpPr>
          <a:xfrm>
            <a:off x="4395671" y="3958805"/>
            <a:ext cx="3400658" cy="1615681"/>
            <a:chOff x="786444" y="3212902"/>
            <a:chExt cx="3082016" cy="1615681"/>
          </a:xfrm>
        </p:grpSpPr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68DD189E-8D10-B855-5EC4-D352C1744F48}"/>
                </a:ext>
              </a:extLst>
            </p:cNvPr>
            <p:cNvSpPr/>
            <p:nvPr/>
          </p:nvSpPr>
          <p:spPr>
            <a:xfrm>
              <a:off x="793790" y="3212902"/>
              <a:ext cx="3074670" cy="654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15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Segoe UI" panose="020B0502040204020203" pitchFamily="34" charset="0"/>
                  <a:ea typeface="Inter Bold" pitchFamily="34" charset="-122"/>
                  <a:cs typeface="Segoe UI" panose="020B0502040204020203" pitchFamily="34" charset="0"/>
                </a:rPr>
                <a:t>7-9%</a:t>
              </a:r>
              <a:endParaRPr lang="en-US" sz="2800" dirty="0">
                <a:latin typeface="Segoe UI" panose="020B0502040204020203" pitchFamily="34" charset="0"/>
              </a:endParaRP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9F833FEA-C361-891E-7022-1AC453E2830E}"/>
                </a:ext>
              </a:extLst>
            </p:cNvPr>
            <p:cNvSpPr/>
            <p:nvPr/>
          </p:nvSpPr>
          <p:spPr>
            <a:xfrm>
              <a:off x="786444" y="4193504"/>
              <a:ext cx="3074670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500"/>
                </a:lnSpc>
              </a:pPr>
              <a:r>
                <a:rPr lang="en-US" sz="1600" dirty="0">
                  <a:latin typeface="Segoe UI" panose="020B0502040204020203" pitchFamily="34" charset="0"/>
                </a:rPr>
                <a:t>Global prevalence that  is depended on the data source used (e.g. Australia 16%)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D03D6-F8D5-CEF4-8CA8-F551CBFD1AC6}"/>
              </a:ext>
            </a:extLst>
          </p:cNvPr>
          <p:cNvGrpSpPr/>
          <p:nvPr/>
        </p:nvGrpSpPr>
        <p:grpSpPr>
          <a:xfrm>
            <a:off x="7930521" y="3739016"/>
            <a:ext cx="3692281" cy="2153010"/>
            <a:chOff x="7439144" y="3212902"/>
            <a:chExt cx="3074670" cy="2153010"/>
          </a:xfrm>
        </p:grpSpPr>
        <p:sp>
          <p:nvSpPr>
            <p:cNvPr id="13" name="Text 8">
              <a:extLst>
                <a:ext uri="{FF2B5EF4-FFF2-40B4-BE49-F238E27FC236}">
                  <a16:creationId xmlns:a16="http://schemas.microsoft.com/office/drawing/2014/main" id="{81342516-5BD3-9B85-4697-554EF37B781F}"/>
                </a:ext>
              </a:extLst>
            </p:cNvPr>
            <p:cNvSpPr/>
            <p:nvPr/>
          </p:nvSpPr>
          <p:spPr>
            <a:xfrm>
              <a:off x="7439144" y="3212902"/>
              <a:ext cx="3074670" cy="654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150"/>
                </a:lnSpc>
                <a:buNone/>
              </a:pPr>
              <a:endParaRPr lang="en-US" sz="2800" dirty="0">
                <a:latin typeface="Segoe UI" panose="020B0502040204020203" pitchFamily="34" charset="0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AC7A0760-6DFE-7137-B21E-ACD7397E49B1}"/>
                </a:ext>
              </a:extLst>
            </p:cNvPr>
            <p:cNvSpPr/>
            <p:nvPr/>
          </p:nvSpPr>
          <p:spPr>
            <a:xfrm>
              <a:off x="7567314" y="3712071"/>
              <a:ext cx="281832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Segoe UI" panose="020B0502040204020203" pitchFamily="34" charset="0"/>
                  <a:ea typeface="Inter Bold" pitchFamily="34" charset="-122"/>
                  <a:cs typeface="Segoe UI" panose="020B0502040204020203" pitchFamily="34" charset="0"/>
                </a:rPr>
                <a:t>Increasing Risk Factors</a:t>
              </a:r>
              <a:endParaRPr lang="en-US" sz="1950" dirty="0">
                <a:latin typeface="Segoe UI" panose="020B0502040204020203" pitchFamily="34" charset="0"/>
              </a:endParaRPr>
            </a:p>
          </p:txBody>
        </p:sp>
        <p:sp>
          <p:nvSpPr>
            <p:cNvPr id="15" name="Text 10">
              <a:extLst>
                <a:ext uri="{FF2B5EF4-FFF2-40B4-BE49-F238E27FC236}">
                  <a16:creationId xmlns:a16="http://schemas.microsoft.com/office/drawing/2014/main" id="{08927ADC-C13B-0869-EC4A-67D0E49EEB2D}"/>
                </a:ext>
              </a:extLst>
            </p:cNvPr>
            <p:cNvSpPr/>
            <p:nvPr/>
          </p:nvSpPr>
          <p:spPr>
            <a:xfrm>
              <a:off x="7439144" y="4413293"/>
              <a:ext cx="3074670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000000"/>
                  </a:solidFill>
                  <a:latin typeface="Segoe UI" panose="020B0502040204020203" pitchFamily="34" charset="0"/>
                  <a:ea typeface="Inter" pitchFamily="34" charset="-122"/>
                  <a:cs typeface="Segoe UI" panose="020B0502040204020203" pitchFamily="34" charset="0"/>
                </a:rPr>
                <a:t>driven by increasing obesity rates and advanced maternal age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A7EDB4-29DA-4B68-163F-9888491FDE98}"/>
              </a:ext>
            </a:extLst>
          </p:cNvPr>
          <p:cNvGrpSpPr/>
          <p:nvPr/>
        </p:nvGrpSpPr>
        <p:grpSpPr>
          <a:xfrm>
            <a:off x="5803444" y="1173882"/>
            <a:ext cx="3554804" cy="2255118"/>
            <a:chOff x="10761821" y="3212902"/>
            <a:chExt cx="3074789" cy="2602349"/>
          </a:xfrm>
        </p:grpSpPr>
        <p:sp>
          <p:nvSpPr>
            <p:cNvPr id="17" name="Text 11">
              <a:extLst>
                <a:ext uri="{FF2B5EF4-FFF2-40B4-BE49-F238E27FC236}">
                  <a16:creationId xmlns:a16="http://schemas.microsoft.com/office/drawing/2014/main" id="{A7135F04-2688-A694-2DEA-FDEE4097952B}"/>
                </a:ext>
              </a:extLst>
            </p:cNvPr>
            <p:cNvSpPr/>
            <p:nvPr/>
          </p:nvSpPr>
          <p:spPr>
            <a:xfrm>
              <a:off x="10761821" y="3212902"/>
              <a:ext cx="3074789" cy="654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150"/>
                </a:lnSpc>
              </a:pPr>
              <a:endParaRPr lang="en-US" sz="2800" dirty="0">
                <a:latin typeface="Segoe UI" panose="020B0502040204020203" pitchFamily="34" charset="0"/>
              </a:endParaRPr>
            </a:p>
          </p:txBody>
        </p:sp>
        <p:sp>
          <p:nvSpPr>
            <p:cNvPr id="18" name="Text 12">
              <a:extLst>
                <a:ext uri="{FF2B5EF4-FFF2-40B4-BE49-F238E27FC236}">
                  <a16:creationId xmlns:a16="http://schemas.microsoft.com/office/drawing/2014/main" id="{9DFC5FC8-4BE7-DF9E-27A4-AA1E007E6E6A}"/>
                </a:ext>
              </a:extLst>
            </p:cNvPr>
            <p:cNvSpPr/>
            <p:nvPr/>
          </p:nvSpPr>
          <p:spPr>
            <a:xfrm>
              <a:off x="11074121" y="410422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Segoe UI" panose="020B0502040204020203" pitchFamily="34" charset="0"/>
                  <a:ea typeface="Inter Bold" pitchFamily="34" charset="-122"/>
                  <a:cs typeface="Segoe UI" panose="020B0502040204020203" pitchFamily="34" charset="0"/>
                </a:rPr>
                <a:t>Economic Burden</a:t>
              </a:r>
              <a:endParaRPr lang="en-US" sz="1950" dirty="0">
                <a:latin typeface="Segoe UI" panose="020B0502040204020203" pitchFamily="34" charset="0"/>
              </a:endParaRPr>
            </a:p>
          </p:txBody>
        </p:sp>
        <p:sp>
          <p:nvSpPr>
            <p:cNvPr id="19" name="Text 13">
              <a:extLst>
                <a:ext uri="{FF2B5EF4-FFF2-40B4-BE49-F238E27FC236}">
                  <a16:creationId xmlns:a16="http://schemas.microsoft.com/office/drawing/2014/main" id="{CC761CFD-C92A-7B9E-ADBD-93D40BD06617}"/>
                </a:ext>
              </a:extLst>
            </p:cNvPr>
            <p:cNvSpPr/>
            <p:nvPr/>
          </p:nvSpPr>
          <p:spPr>
            <a:xfrm>
              <a:off x="10761821" y="4545092"/>
              <a:ext cx="3074789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500"/>
                </a:lnSpc>
              </a:pPr>
              <a:r>
                <a:rPr lang="en-US" sz="1600" dirty="0">
                  <a:latin typeface="Segoe UI" panose="020B0502040204020203" pitchFamily="34" charset="0"/>
                </a:rPr>
                <a:t>In China, for example, the annual societal economic burden of GDM is estimated to be ¥19.36 billion ($5.59 billion USD) 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2" name="Text 9">
            <a:extLst>
              <a:ext uri="{FF2B5EF4-FFF2-40B4-BE49-F238E27FC236}">
                <a16:creationId xmlns:a16="http://schemas.microsoft.com/office/drawing/2014/main" id="{C0006D35-0C22-E815-D991-05FD6C39F2DE}"/>
              </a:ext>
            </a:extLst>
          </p:cNvPr>
          <p:cNvSpPr/>
          <p:nvPr/>
        </p:nvSpPr>
        <p:spPr>
          <a:xfrm>
            <a:off x="838200" y="6333841"/>
            <a:ext cx="12171284" cy="100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91440">
              <a:lnSpc>
                <a:spcPts val="2400"/>
              </a:lnSpc>
            </a:pP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: https://www.researchgate.net/publication/362564025_A_scoping_review_of_gestational_diabetes_mellitus_healthcare_experiences_of_care_reported_by_pregnant_women_internationally/citations</a:t>
            </a:r>
            <a:endParaRPr 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9DAB-B382-6FE9-18B8-1BAD5E94110F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D18171-D890-D08A-43AB-91A12F8088D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873AB26-FDED-460A-90BA-D09AACEE1D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2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3">
            <a:extLst>
              <a:ext uri="{FF2B5EF4-FFF2-40B4-BE49-F238E27FC236}">
                <a16:creationId xmlns:a16="http://schemas.microsoft.com/office/drawing/2014/main" id="{344ACE28-E4A3-90D3-ACDB-E8A61BD13CF5}"/>
              </a:ext>
            </a:extLst>
          </p:cNvPr>
          <p:cNvSpPr/>
          <p:nvPr/>
        </p:nvSpPr>
        <p:spPr>
          <a:xfrm>
            <a:off x="1174790" y="224670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Contact Info: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196" name="Text 4">
            <a:extLst>
              <a:ext uri="{FF2B5EF4-FFF2-40B4-BE49-F238E27FC236}">
                <a16:creationId xmlns:a16="http://schemas.microsoft.com/office/drawing/2014/main" id="{3880D515-5697-BBE3-A2A4-A35E188886A3}"/>
              </a:ext>
            </a:extLst>
          </p:cNvPr>
          <p:cNvSpPr/>
          <p:nvPr/>
        </p:nvSpPr>
        <p:spPr>
          <a:xfrm>
            <a:off x="1174790" y="274284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Email:  vas.tsavv@gmail.com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197" name="Text 5">
            <a:extLst>
              <a:ext uri="{FF2B5EF4-FFF2-40B4-BE49-F238E27FC236}">
                <a16:creationId xmlns:a16="http://schemas.microsoft.com/office/drawing/2014/main" id="{A6C784A6-235A-A992-4B8F-792510A27AA9}"/>
              </a:ext>
            </a:extLst>
          </p:cNvPr>
          <p:cNvSpPr/>
          <p:nvPr/>
        </p:nvSpPr>
        <p:spPr>
          <a:xfrm>
            <a:off x="1174790" y="3060383"/>
            <a:ext cx="7632025" cy="842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</a:rPr>
              <a:t>LinkedIn: </a:t>
            </a: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ea typeface="Martel Sans" pitchFamily="34" charset="-122"/>
                <a:cs typeface="Segoe UI" panose="020B0502040204020203" pitchFamily="34" charset="0"/>
                <a:hlinkClick r:id="rId2"/>
              </a:rPr>
              <a:t>https://www.linkedin.com/in/vasilistsavalias/</a:t>
            </a:r>
            <a:endParaRPr lang="en-US" sz="1550" dirty="0">
              <a:solidFill>
                <a:srgbClr val="2C3249"/>
              </a:solidFill>
              <a:latin typeface="Segoe UI" panose="020B0502040204020203" pitchFamily="34" charset="0"/>
              <a:ea typeface="Martel Sans" pitchFamily="34" charset="-122"/>
              <a:cs typeface="Segoe UI" panose="020B0502040204020203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 err="1">
                <a:solidFill>
                  <a:srgbClr val="2C32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50" dirty="0">
                <a:solidFill>
                  <a:srgbClr val="2C3249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https://github.com/vasilistsavalias</a:t>
            </a: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201" name="Text 6">
            <a:extLst>
              <a:ext uri="{FF2B5EF4-FFF2-40B4-BE49-F238E27FC236}">
                <a16:creationId xmlns:a16="http://schemas.microsoft.com/office/drawing/2014/main" id="{C300C2AC-EC88-11A0-A56C-6F5A2DF768F1}"/>
              </a:ext>
            </a:extLst>
          </p:cNvPr>
          <p:cNvSpPr/>
          <p:nvPr/>
        </p:nvSpPr>
        <p:spPr>
          <a:xfrm>
            <a:off x="1174790" y="351674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202" name="Text 3">
            <a:extLst>
              <a:ext uri="{FF2B5EF4-FFF2-40B4-BE49-F238E27FC236}">
                <a16:creationId xmlns:a16="http://schemas.microsoft.com/office/drawing/2014/main" id="{517EB969-9A57-C716-FA93-9CF3935FF6A4}"/>
              </a:ext>
            </a:extLst>
          </p:cNvPr>
          <p:cNvSpPr/>
          <p:nvPr/>
        </p:nvSpPr>
        <p:spPr>
          <a:xfrm>
            <a:off x="3390185" y="157043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latin typeface="Segoe UI" panose="020B0502040204020203" pitchFamily="34" charset="0"/>
              </a:rPr>
              <a:t>Thank you for your attention!</a:t>
            </a:r>
          </a:p>
        </p:txBody>
      </p:sp>
      <p:sp>
        <p:nvSpPr>
          <p:cNvPr id="211" name="Text 3">
            <a:extLst>
              <a:ext uri="{FF2B5EF4-FFF2-40B4-BE49-F238E27FC236}">
                <a16:creationId xmlns:a16="http://schemas.microsoft.com/office/drawing/2014/main" id="{961AF9EB-E829-6787-7B5E-F099BE69C87A}"/>
              </a:ext>
            </a:extLst>
          </p:cNvPr>
          <p:cNvSpPr/>
          <p:nvPr/>
        </p:nvSpPr>
        <p:spPr>
          <a:xfrm>
            <a:off x="6213516" y="3460314"/>
            <a:ext cx="128266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Segoe UI" panose="020B0502040204020203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D25811A-9DE8-2F41-0071-5CD8E02B50D0}"/>
              </a:ext>
            </a:extLst>
          </p:cNvPr>
          <p:cNvSpPr txBox="1"/>
          <p:nvPr/>
        </p:nvSpPr>
        <p:spPr>
          <a:xfrm>
            <a:off x="9025890" y="1933667"/>
            <a:ext cx="1531144" cy="39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latin typeface="Segoe UI" panose="020B0502040204020203" pitchFamily="34" charset="0"/>
              </a:rPr>
              <a:t>Scan me!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E40D979F-F6DD-1982-8240-025E30A6F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12" y="2327365"/>
            <a:ext cx="1428750" cy="1428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770FDF-A665-BABF-E6DD-95A943DD1977}"/>
              </a:ext>
            </a:extLst>
          </p:cNvPr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23D5C-E507-A8FF-C63B-47B22CE7BE7A}"/>
              </a:ext>
            </a:extLst>
          </p:cNvPr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B7D8A24-1FED-4262-AFC1-5EF61CB7E55A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79E3-BEB6-BF0C-D660-ABDCE487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317C6E-ABF8-DD7C-0BB7-FD96FA24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5"/>
            <a:ext cx="10515600" cy="132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2800" b="1" dirty="0"/>
              <a:t> Are Synthetic Data the future of AI?</a:t>
            </a: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AB298711-359C-6C38-4CCF-D5B0B8598575}"/>
              </a:ext>
            </a:extLst>
          </p:cNvPr>
          <p:cNvSpPr/>
          <p:nvPr/>
        </p:nvSpPr>
        <p:spPr>
          <a:xfrm>
            <a:off x="5572125" y="6355845"/>
            <a:ext cx="12171284" cy="100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91440">
              <a:lnSpc>
                <a:spcPts val="2400"/>
              </a:lnSpc>
            </a:pP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Source: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https://systemweakness.com/the-rise-of-synthetic-data-replacing-real-world-data-for-better-ai-dae05ccacfde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3D4DA-36C0-81B6-C535-61862042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46" y="1960880"/>
            <a:ext cx="4834054" cy="2936240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EB86F838-F3EF-36B7-A851-D601542FD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73AA97-A8E7-735B-9C93-61ACF2AD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08560"/>
            <a:ext cx="5553075" cy="31291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7432CF1-4FD6-C380-7297-12BFD0D09BF4}"/>
              </a:ext>
            </a:extLst>
          </p:cNvPr>
          <p:cNvSpPr txBox="1"/>
          <p:nvPr/>
        </p:nvSpPr>
        <p:spPr>
          <a:xfrm>
            <a:off x="228720" y="6292567"/>
            <a:ext cx="5867400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>
              <a:lnSpc>
                <a:spcPts val="2400"/>
              </a:lnSpc>
            </a:pP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Source: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https://www.precedenceresearch.com/synthetic-data-generation-market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ADB1A-7FA3-E72E-9156-DB42CAA1D260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F9F04-7A8F-2110-2BBA-0CEA0508EB9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873AB26-FDED-460A-90BA-D09AACEE1D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741C21C-9696-C3A4-DE3C-6EE47DB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054" y="651801"/>
            <a:ext cx="8011628" cy="1144800"/>
          </a:xfrm>
        </p:spPr>
        <p:txBody>
          <a:bodyPr/>
          <a:lstStyle/>
          <a:p>
            <a:r>
              <a:rPr lang="en-US" sz="2800" b="1" dirty="0"/>
              <a:t>How does the PREGSAFE Framework work?</a:t>
            </a:r>
            <a:endParaRPr lang="en-US" sz="2800" b="1" dirty="0">
              <a:latin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602C2-1E6E-8BA9-1BCD-D0FA0413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11569"/>
            <a:ext cx="10979458" cy="47649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D4A3D6-28A3-39E5-5C7F-2B76CFE42485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8C1C6-0D89-AC6F-F494-65BA31887C8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873AB26-FDED-460A-90BA-D09AACEE1DDA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30054" y="2930822"/>
            <a:ext cx="7531794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4000" b="1" dirty="0">
                <a:solidFill>
                  <a:srgbClr val="3E685E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PART 1: Data Preparation</a:t>
            </a:r>
            <a:endParaRPr lang="en-US" sz="4000" b="1" dirty="0">
              <a:solidFill>
                <a:srgbClr val="3E685E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61779" y="3513634"/>
            <a:ext cx="6268343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50"/>
              </a:lnSpc>
            </a:pPr>
            <a:r>
              <a:rPr lang="en-US" sz="2800" i="1" dirty="0">
                <a:solidFill>
                  <a:srgbClr val="272D45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Feature Selection &amp; Cross-Validation Setup</a:t>
            </a:r>
            <a:endParaRPr lang="en-US" sz="2800" i="1" dirty="0"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6CE8B-38C8-FF6C-3855-7E3962F70E95}"/>
              </a:ext>
            </a:extLst>
          </p:cNvPr>
          <p:cNvSpPr/>
          <p:nvPr/>
        </p:nvSpPr>
        <p:spPr>
          <a:xfrm>
            <a:off x="10525125" y="6191250"/>
            <a:ext cx="1590675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5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0">
            <a:extLst>
              <a:ext uri="{FF2B5EF4-FFF2-40B4-BE49-F238E27FC236}">
                <a16:creationId xmlns:a16="http://schemas.microsoft.com/office/drawing/2014/main" id="{62BBDDE6-CDBA-67E5-3682-19F82EEE97B0}"/>
              </a:ext>
            </a:extLst>
          </p:cNvPr>
          <p:cNvSpPr/>
          <p:nvPr/>
        </p:nvSpPr>
        <p:spPr>
          <a:xfrm>
            <a:off x="1802904" y="1043283"/>
            <a:ext cx="85861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ea typeface="Inter Bold" pitchFamily="34" charset="-122"/>
                <a:cs typeface="Segoe UI" panose="020B0502040204020203" pitchFamily="34" charset="0"/>
              </a:rPr>
              <a:t>What is the 'Villain' of this story?</a:t>
            </a:r>
            <a:endParaRPr lang="en-US" sz="3900" dirty="0">
              <a:latin typeface="Segoe UI" panose="020B0502040204020203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705BC5-15F2-9B7C-E80A-62043A262128}"/>
              </a:ext>
            </a:extLst>
          </p:cNvPr>
          <p:cNvGrpSpPr/>
          <p:nvPr/>
        </p:nvGrpSpPr>
        <p:grpSpPr>
          <a:xfrm>
            <a:off x="971898" y="1864117"/>
            <a:ext cx="7768206" cy="368394"/>
            <a:chOff x="-2432056" y="2154386"/>
            <a:chExt cx="21591667" cy="670448"/>
          </a:xfrm>
        </p:grpSpPr>
        <p:sp>
          <p:nvSpPr>
            <p:cNvPr id="162" name="Text 1">
              <a:extLst>
                <a:ext uri="{FF2B5EF4-FFF2-40B4-BE49-F238E27FC236}">
                  <a16:creationId xmlns:a16="http://schemas.microsoft.com/office/drawing/2014/main" id="{968A41A5-AC29-8AFD-B716-DFB0A638D7E9}"/>
                </a:ext>
              </a:extLst>
            </p:cNvPr>
            <p:cNvSpPr/>
            <p:nvPr/>
          </p:nvSpPr>
          <p:spPr>
            <a:xfrm>
              <a:off x="-2432056" y="2154386"/>
              <a:ext cx="21591667" cy="6704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spcBef>
                  <a:spcPts val="1417"/>
                </a:spcBef>
              </a:pPr>
              <a:r>
                <a:rPr lang="en-US" sz="1400" b="1" dirty="0">
                  <a:solidFill>
                    <a:srgbClr val="000000"/>
                  </a:solidFill>
                  <a:latin typeface="Segoe UI" panose="020B0502040204020203" pitchFamily="34" charset="0"/>
                  <a:ea typeface="Inter" pitchFamily="34" charset="-122"/>
                  <a:cs typeface="Segoe UI" panose="020B0502040204020203" pitchFamily="34" charset="0"/>
                </a:rPr>
                <a:t>Source:</a:t>
              </a:r>
              <a:r>
                <a:rPr lang="en-US" sz="1400" dirty="0">
                  <a:solidFill>
                    <a:srgbClr val="000000"/>
                  </a:solidFill>
                  <a:latin typeface="Segoe UI" panose="020B0502040204020203" pitchFamily="34" charset="0"/>
                  <a:ea typeface="Inter" pitchFamily="34" charset="-122"/>
                  <a:cs typeface="Segoe UI" panose="020B0502040204020203" pitchFamily="34" charset="0"/>
                </a:rPr>
                <a:t> 3rd Department of Obstetrics and Gynecology, Aristotle University of Thessaloniki, Greece</a:t>
              </a:r>
            </a:p>
            <a:p>
              <a:pPr>
                <a:spcBef>
                  <a:spcPts val="1417"/>
                </a:spcBef>
              </a:pP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endParaRPr>
            </a:p>
            <a:p>
              <a:pPr>
                <a:spcBef>
                  <a:spcPts val="200"/>
                </a:spcBef>
              </a:pPr>
              <a:endParaRPr lang="en-US" sz="1400" dirty="0">
                <a:latin typeface="Segoe UI" panose="020B0502040204020203" pitchFamily="34" charset="0"/>
              </a:endParaRPr>
            </a:p>
            <a:p>
              <a:pPr>
                <a:spcBef>
                  <a:spcPts val="200"/>
                </a:spcBef>
              </a:pPr>
              <a:endParaRPr lang="en-US" sz="1400" dirty="0">
                <a:latin typeface="Segoe UI" panose="020B0502040204020203" pitchFamily="34" charset="0"/>
              </a:endParaRPr>
            </a:p>
            <a:p>
              <a:pPr>
                <a:spcBef>
                  <a:spcPts val="200"/>
                </a:spcBef>
              </a:pPr>
              <a:endParaRPr lang="en-US" sz="1400" dirty="0">
                <a:latin typeface="Segoe UI" panose="020B0502040204020203" pitchFamily="34" charset="0"/>
              </a:endParaRPr>
            </a:p>
            <a:p>
              <a:pPr>
                <a:spcBef>
                  <a:spcPts val="1417"/>
                </a:spcBef>
              </a:pP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Text 2">
              <a:extLst>
                <a:ext uri="{FF2B5EF4-FFF2-40B4-BE49-F238E27FC236}">
                  <a16:creationId xmlns:a16="http://schemas.microsoft.com/office/drawing/2014/main" id="{2D4FE156-4E69-69D4-C916-949193AF4662}"/>
                </a:ext>
              </a:extLst>
            </p:cNvPr>
            <p:cNvSpPr/>
            <p:nvPr/>
          </p:nvSpPr>
          <p:spPr>
            <a:xfrm>
              <a:off x="1098667" y="2543726"/>
              <a:ext cx="17518943" cy="189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spcBef>
                  <a:spcPts val="200"/>
                </a:spcBef>
              </a:pPr>
              <a:endParaRPr lang="en-US" sz="1400" dirty="0">
                <a:latin typeface="Segoe UI" panose="020B0502040204020203" pitchFamily="34" charset="0"/>
              </a:endParaRPr>
            </a:p>
          </p:txBody>
        </p:sp>
        <p:sp>
          <p:nvSpPr>
            <p:cNvPr id="165" name="Text 4">
              <a:extLst>
                <a:ext uri="{FF2B5EF4-FFF2-40B4-BE49-F238E27FC236}">
                  <a16:creationId xmlns:a16="http://schemas.microsoft.com/office/drawing/2014/main" id="{C9EA7B6D-881A-DB8B-97EA-92C25057160F}"/>
                </a:ext>
              </a:extLst>
            </p:cNvPr>
            <p:cNvSpPr/>
            <p:nvPr/>
          </p:nvSpPr>
          <p:spPr>
            <a:xfrm>
              <a:off x="733870" y="2410487"/>
              <a:ext cx="13042821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2500"/>
                </a:lnSpc>
                <a:buSzPct val="100000"/>
              </a:pP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6" name="Text 6">
            <a:extLst>
              <a:ext uri="{FF2B5EF4-FFF2-40B4-BE49-F238E27FC236}">
                <a16:creationId xmlns:a16="http://schemas.microsoft.com/office/drawing/2014/main" id="{F7C07CC5-CE47-5AA8-4442-E506A2ECBEFD}"/>
              </a:ext>
            </a:extLst>
          </p:cNvPr>
          <p:cNvSpPr/>
          <p:nvPr/>
        </p:nvSpPr>
        <p:spPr>
          <a:xfrm>
            <a:off x="2133360" y="26552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dirty="0">
              <a:latin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BE14CE-0E77-4FF0-0895-2E786A98C9C1}"/>
              </a:ext>
            </a:extLst>
          </p:cNvPr>
          <p:cNvGrpSpPr/>
          <p:nvPr/>
        </p:nvGrpSpPr>
        <p:grpSpPr>
          <a:xfrm>
            <a:off x="7086516" y="2071574"/>
            <a:ext cx="5491996" cy="3145578"/>
            <a:chOff x="6995076" y="1794396"/>
            <a:chExt cx="5491996" cy="3145578"/>
          </a:xfrm>
        </p:grpSpPr>
        <p:pic>
          <p:nvPicPr>
            <p:cNvPr id="24" name="Image 0" descr="preencoded.png">
              <a:extLst>
                <a:ext uri="{FF2B5EF4-FFF2-40B4-BE49-F238E27FC236}">
                  <a16:creationId xmlns:a16="http://schemas.microsoft.com/office/drawing/2014/main" id="{16E4877A-FC86-E2C4-BC48-62581F891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076" y="1794396"/>
              <a:ext cx="5491996" cy="2846546"/>
            </a:xfrm>
            <a:prstGeom prst="rect">
              <a:avLst/>
            </a:prstGeom>
          </p:spPr>
        </p:pic>
        <p:sp>
          <p:nvSpPr>
            <p:cNvPr id="25" name="Shape 7">
              <a:extLst>
                <a:ext uri="{FF2B5EF4-FFF2-40B4-BE49-F238E27FC236}">
                  <a16:creationId xmlns:a16="http://schemas.microsoft.com/office/drawing/2014/main" id="{46E1F55C-3FFD-BAB0-EFA4-97A09E51A3A9}"/>
                </a:ext>
              </a:extLst>
            </p:cNvPr>
            <p:cNvSpPr/>
            <p:nvPr/>
          </p:nvSpPr>
          <p:spPr>
            <a:xfrm>
              <a:off x="7735943" y="4741497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1D302C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6" name="Text 8">
              <a:extLst>
                <a:ext uri="{FF2B5EF4-FFF2-40B4-BE49-F238E27FC236}">
                  <a16:creationId xmlns:a16="http://schemas.microsoft.com/office/drawing/2014/main" id="{3DE52226-B8BA-3351-A543-B1A65103E948}"/>
                </a:ext>
              </a:extLst>
            </p:cNvPr>
            <p:cNvSpPr/>
            <p:nvPr/>
          </p:nvSpPr>
          <p:spPr>
            <a:xfrm>
              <a:off x="7995261" y="4741497"/>
              <a:ext cx="1745813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Non-GDM (93.01%)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  <p:sp>
          <p:nvSpPr>
            <p:cNvPr id="27" name="Shape 9">
              <a:extLst>
                <a:ext uri="{FF2B5EF4-FFF2-40B4-BE49-F238E27FC236}">
                  <a16:creationId xmlns:a16="http://schemas.microsoft.com/office/drawing/2014/main" id="{88625014-6E16-F171-54D4-AD40CDE4678F}"/>
                </a:ext>
              </a:extLst>
            </p:cNvPr>
            <p:cNvSpPr/>
            <p:nvPr/>
          </p:nvSpPr>
          <p:spPr>
            <a:xfrm>
              <a:off x="9893475" y="4741497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61A092"/>
            </a:solidFill>
            <a:ln/>
          </p:spPr>
          <p:txBody>
            <a:bodyPr/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88A19F31-5C62-EE3B-81C7-5ADD339C720F}"/>
                </a:ext>
              </a:extLst>
            </p:cNvPr>
            <p:cNvSpPr/>
            <p:nvPr/>
          </p:nvSpPr>
          <p:spPr>
            <a:xfrm>
              <a:off x="10152793" y="4741497"/>
              <a:ext cx="1189792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dirty="0">
                  <a:solidFill>
                    <a:srgbClr val="2C3249"/>
                  </a:solidFill>
                  <a:latin typeface="Segoe UI" panose="020B0502040204020203" pitchFamily="34" charset="0"/>
                  <a:ea typeface="Martel Sans" pitchFamily="34" charset="-122"/>
                  <a:cs typeface="Segoe UI" panose="020B0502040204020203" pitchFamily="34" charset="0"/>
                </a:rPr>
                <a:t>GDM (6.99%)</a:t>
              </a:r>
              <a:endParaRPr lang="en-US" sz="1550" dirty="0">
                <a:latin typeface="Segoe UI" panose="020B0502040204020203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9EAF9-35FF-6F1D-8283-E4C410F1FB6B}"/>
              </a:ext>
            </a:extLst>
          </p:cNvPr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DBDD8-679B-8E04-A84F-2B6187C30680}"/>
              </a:ext>
            </a:extLst>
          </p:cNvPr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6DBA33-E4FF-4B97-B572-48B7193866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95770-45BA-42CC-B89D-0C5792C1C2C4}"/>
              </a:ext>
            </a:extLst>
          </p:cNvPr>
          <p:cNvSpPr txBox="1"/>
          <p:nvPr/>
        </p:nvSpPr>
        <p:spPr>
          <a:xfrm>
            <a:off x="871087" y="2948146"/>
            <a:ext cx="8136314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Eligibility Criteria: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 Age &gt;18 years, absence of serious medical conditions, 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absence of pre-existing diabetes  (Type 1 or Type 2), 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and known weight  and height measurements.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BA18E-0703-AF73-CF9B-894FD8B43E4D}"/>
              </a:ext>
            </a:extLst>
          </p:cNvPr>
          <p:cNvSpPr txBox="1"/>
          <p:nvPr/>
        </p:nvSpPr>
        <p:spPr>
          <a:xfrm>
            <a:off x="890045" y="2119510"/>
            <a:ext cx="9293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Inter Bold" pitchFamily="34" charset="-122"/>
                <a:cs typeface="Segoe UI" panose="020B0502040204020203" pitchFamily="34" charset="0"/>
              </a:rPr>
              <a:t>Study Participants: 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 Bold" pitchFamily="34" charset="-122"/>
                <a:cs typeface="Segoe UI" panose="020B0502040204020203" pitchFamily="34" charset="0"/>
              </a:rPr>
              <a:t>6,046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Inter Bold" pitchFamily="34" charset="-122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Pregnant women from Aristotle University of Thessaloniki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F4F8F-E917-9242-87F2-235DF326CFF5}"/>
              </a:ext>
            </a:extLst>
          </p:cNvPr>
          <p:cNvSpPr txBox="1"/>
          <p:nvPr/>
        </p:nvSpPr>
        <p:spPr>
          <a:xfrm>
            <a:off x="827729" y="4489002"/>
            <a:ext cx="63211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17"/>
              </a:spcBef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=&gt;This imbalance poses a significant challenge for standard machine learning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models,often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leading to high overall accuracy but poor sensitivity for the minority class, necessitating advanced techniques like Synthetic Data Generation (SDG).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87C36-86D1-5794-5712-53F8B7272422}"/>
              </a:ext>
            </a:extLst>
          </p:cNvPr>
          <p:cNvSpPr txBox="1"/>
          <p:nvPr/>
        </p:nvSpPr>
        <p:spPr>
          <a:xfrm>
            <a:off x="871087" y="2427287"/>
            <a:ext cx="7486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Key risk factors: 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maternal age &gt;35 (40.9% in GDM group vs</a:t>
            </a:r>
          </a:p>
          <a:p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 26.0% in non-GDM group),  Body Mass Index (BMI), and history  of thyroid conditions.</a:t>
            </a:r>
          </a:p>
        </p:txBody>
      </p:sp>
    </p:spTree>
    <p:extLst>
      <p:ext uri="{BB962C8B-B14F-4D97-AF65-F5344CB8AC3E}">
        <p14:creationId xmlns:p14="http://schemas.microsoft.com/office/powerpoint/2010/main" val="145654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5" grpId="0"/>
      <p:bldP spid="8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D66573-3289-6EE7-52FA-B699F0A2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26" y="1003920"/>
            <a:ext cx="3836987" cy="1069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50" b="1" dirty="0">
                <a:solidFill>
                  <a:srgbClr val="000000"/>
                </a:solidFill>
                <a:ea typeface="Inter Bold" pitchFamily="34" charset="-122"/>
                <a:cs typeface="Segoe UI" panose="020B0502040204020203" pitchFamily="34" charset="0"/>
              </a:rPr>
              <a:t>How do we separate Signal </a:t>
            </a:r>
            <a:br>
              <a:rPr lang="en-US" sz="2150" b="1" dirty="0">
                <a:solidFill>
                  <a:srgbClr val="000000"/>
                </a:solidFill>
                <a:ea typeface="Inter Bold" pitchFamily="34" charset="-122"/>
                <a:cs typeface="Segoe UI" panose="020B0502040204020203" pitchFamily="34" charset="0"/>
              </a:rPr>
            </a:br>
            <a:r>
              <a:rPr lang="en-US" sz="2150" b="1" dirty="0">
                <a:solidFill>
                  <a:srgbClr val="000000"/>
                </a:solidFill>
                <a:ea typeface="Inter Bold" pitchFamily="34" charset="-122"/>
                <a:cs typeface="Segoe UI" panose="020B0502040204020203" pitchFamily="34" charset="0"/>
              </a:rPr>
              <a:t>from Noise?</a:t>
            </a:r>
            <a:endParaRPr lang="en-US" sz="2150" dirty="0">
              <a:latin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5E8EC-0157-A10C-4580-0FC542B5E3E1}"/>
              </a:ext>
            </a:extLst>
          </p:cNvPr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21F7E-AAEF-A11D-3D28-93AECC6ADB6A}"/>
              </a:ext>
            </a:extLst>
          </p:cNvPr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D3991B1-243B-407E-B79E-6EBFB4317C29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1EE30-7ABF-D3CD-D2C8-28FFB787267D}"/>
              </a:ext>
            </a:extLst>
          </p:cNvPr>
          <p:cNvGrpSpPr/>
          <p:nvPr/>
        </p:nvGrpSpPr>
        <p:grpSpPr>
          <a:xfrm>
            <a:off x="649626" y="1849078"/>
            <a:ext cx="13627910" cy="4340667"/>
            <a:chOff x="649626" y="1849078"/>
            <a:chExt cx="13627910" cy="434066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0BE29C-8C08-9AF3-38B6-F716E27E7E39}"/>
                </a:ext>
              </a:extLst>
            </p:cNvPr>
            <p:cNvGrpSpPr/>
            <p:nvPr/>
          </p:nvGrpSpPr>
          <p:grpSpPr>
            <a:xfrm>
              <a:off x="649626" y="2279993"/>
              <a:ext cx="13627910" cy="3574087"/>
              <a:chOff x="507631" y="853732"/>
              <a:chExt cx="13783126" cy="1077475"/>
            </a:xfrm>
          </p:grpSpPr>
          <p:sp>
            <p:nvSpPr>
              <p:cNvPr id="14" name="Text 1">
                <a:extLst>
                  <a:ext uri="{FF2B5EF4-FFF2-40B4-BE49-F238E27FC236}">
                    <a16:creationId xmlns:a16="http://schemas.microsoft.com/office/drawing/2014/main" id="{4F8DB882-43AB-FF0D-6D2D-71D92BC99A28}"/>
                  </a:ext>
                </a:extLst>
              </p:cNvPr>
              <p:cNvSpPr/>
              <p:nvPr/>
            </p:nvSpPr>
            <p:spPr>
              <a:xfrm>
                <a:off x="507631" y="853732"/>
                <a:ext cx="13754100" cy="96440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b="1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Algorithm: </a:t>
                </a: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Boruta </a:t>
                </a:r>
              </a:p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(Random Forest Wrapper)</a:t>
                </a:r>
                <a:endParaRPr lang="en-US" sz="16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5" name="Text 2">
                <a:extLst>
                  <a:ext uri="{FF2B5EF4-FFF2-40B4-BE49-F238E27FC236}">
                    <a16:creationId xmlns:a16="http://schemas.microsoft.com/office/drawing/2014/main" id="{06D88ABC-2471-F2CA-54E0-B44F52358345}"/>
                  </a:ext>
                </a:extLst>
              </p:cNvPr>
              <p:cNvSpPr/>
              <p:nvPr/>
            </p:nvSpPr>
            <p:spPr>
              <a:xfrm>
                <a:off x="536657" y="1067037"/>
                <a:ext cx="13754100" cy="1752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b="1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Mechanism: </a:t>
                </a: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"Shadow Features" </a:t>
                </a:r>
              </a:p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(Permuted Noise Tournament)</a:t>
                </a:r>
                <a:endParaRPr lang="en-US" sz="16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6" name="Text 3">
                <a:extLst>
                  <a:ext uri="{FF2B5EF4-FFF2-40B4-BE49-F238E27FC236}">
                    <a16:creationId xmlns:a16="http://schemas.microsoft.com/office/drawing/2014/main" id="{03FEC306-5B87-64B5-9E74-3067A65D8734}"/>
                  </a:ext>
                </a:extLst>
              </p:cNvPr>
              <p:cNvSpPr/>
              <p:nvPr/>
            </p:nvSpPr>
            <p:spPr>
              <a:xfrm>
                <a:off x="536657" y="1275204"/>
                <a:ext cx="13754100" cy="1752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b="1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Threshold: </a:t>
                </a: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P-value = 0.05, 500 Iterations</a:t>
                </a:r>
                <a:endParaRPr lang="en-US" sz="16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E3323288-166F-3F18-FF32-A492DE5F54B0}"/>
                  </a:ext>
                </a:extLst>
              </p:cNvPr>
              <p:cNvSpPr/>
              <p:nvPr/>
            </p:nvSpPr>
            <p:spPr>
              <a:xfrm>
                <a:off x="536658" y="1450464"/>
                <a:ext cx="4387465" cy="48074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l">
                  <a:lnSpc>
                    <a:spcPts val="1350"/>
                  </a:lnSpc>
                  <a:buSzPct val="100000"/>
                </a:pPr>
                <a:r>
                  <a:rPr lang="en-US" sz="1600" b="1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Selected Predictors (6): </a:t>
                </a:r>
              </a:p>
              <a:p>
                <a:pPr marL="342900" indent="-342900" algn="l">
                  <a:lnSpc>
                    <a:spcPts val="1350"/>
                  </a:lnSpc>
                  <a:buSzPct val="100000"/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Maternal Age</a:t>
                </a:r>
              </a:p>
              <a:p>
                <a:pPr marL="342900" indent="-342900">
                  <a:lnSpc>
                    <a:spcPts val="1350"/>
                  </a:lnSpc>
                  <a:buSzPct val="100000"/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Conception with methods of assisted</a:t>
                </a:r>
              </a:p>
              <a:p>
                <a:pPr>
                  <a:lnSpc>
                    <a:spcPts val="1350"/>
                  </a:lnSpc>
                  <a:buSzPct val="100000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      reproductive technologies</a:t>
                </a:r>
              </a:p>
              <a:p>
                <a:pPr marL="342900" indent="-342900">
                  <a:lnSpc>
                    <a:spcPts val="1350"/>
                  </a:lnSpc>
                  <a:buSzPct val="100000"/>
                  <a:buFont typeface="+mj-lt"/>
                  <a:buAutoNum type="arabicPeriod" startAt="3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baseline weight before pregnancy</a:t>
                </a:r>
              </a:p>
              <a:p>
                <a:pPr marL="342900" indent="-342900">
                  <a:lnSpc>
                    <a:spcPts val="1350"/>
                  </a:lnSpc>
                  <a:buSzPct val="100000"/>
                  <a:buFont typeface="+mj-lt"/>
                  <a:buAutoNum type="arabicPeriod" startAt="3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BMI before pregnancy</a:t>
                </a:r>
              </a:p>
              <a:p>
                <a:pPr marL="342900" indent="-342900">
                  <a:lnSpc>
                    <a:spcPts val="1350"/>
                  </a:lnSpc>
                  <a:buSzPct val="100000"/>
                  <a:buFont typeface="+mj-lt"/>
                  <a:buAutoNum type="arabicPeriod" startAt="3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Weight gain after pregnancy</a:t>
                </a:r>
              </a:p>
              <a:p>
                <a:pPr marL="342900" indent="-342900">
                  <a:lnSpc>
                    <a:spcPts val="1350"/>
                  </a:lnSpc>
                  <a:buSzPct val="100000"/>
                  <a:buFont typeface="+mj-lt"/>
                  <a:buAutoNum type="arabicPeriod" startAt="3"/>
                </a:pPr>
                <a:r>
                  <a:rPr lang="en-US" sz="1600" dirty="0">
                    <a:solidFill>
                      <a:srgbClr val="000000"/>
                    </a:solidFill>
                    <a:latin typeface="Segoe UI" panose="020B0502040204020203" pitchFamily="34" charset="0"/>
                    <a:ea typeface="Inter" pitchFamily="34" charset="-122"/>
                    <a:cs typeface="Segoe UI" panose="020B0502040204020203" pitchFamily="34" charset="0"/>
                  </a:rPr>
                  <a:t>Gestational days.</a:t>
                </a:r>
                <a:endParaRPr lang="en-US" sz="1600" dirty="0">
                  <a:latin typeface="Segoe UI" panose="020B0502040204020203" pitchFamily="34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A91199-C23C-D5BC-EEC9-96AD918E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761" y="1849078"/>
              <a:ext cx="6474090" cy="43406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{A710B3E1-ACCA-9545-BF12-9A33A078A827}tf16401369</Template>
  <TotalTime>2868</TotalTime>
  <Words>2967</Words>
  <Application>Microsoft Office PowerPoint</Application>
  <PresentationFormat>Widescreen</PresentationFormat>
  <Paragraphs>508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Inter Bold</vt:lpstr>
      <vt:lpstr>Kanit Light</vt:lpstr>
      <vt:lpstr>Segoe UI</vt:lpstr>
      <vt:lpstr>Symbol</vt:lpstr>
      <vt:lpstr>TeXGyreHeros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PREGSAFE: Enhancing GDM Management Using Synthetic Data </vt:lpstr>
      <vt:lpstr>PowerPoint Presentation</vt:lpstr>
      <vt:lpstr>Why is GDM a global threat?</vt:lpstr>
      <vt:lpstr> Are Synthetic Data the future of AI?</vt:lpstr>
      <vt:lpstr>How does the PREGSAFE Framework work?</vt:lpstr>
      <vt:lpstr>PowerPoint Presentation</vt:lpstr>
      <vt:lpstr>PowerPoint Presentation</vt:lpstr>
      <vt:lpstr>How do we separate Signal  from Noise?</vt:lpstr>
      <vt:lpstr>How do we ensure statistical robustness?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Angelica da Silva Lantyer</dc:creator>
  <dc:description/>
  <cp:lastModifiedBy>Vasillis Tsavalias</cp:lastModifiedBy>
  <cp:revision>131</cp:revision>
  <dcterms:created xsi:type="dcterms:W3CDTF">2023-06-01T10:08:41Z</dcterms:created>
  <dcterms:modified xsi:type="dcterms:W3CDTF">2025-12-01T12:34:17Z</dcterms:modified>
  <dc:language>el-GR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